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_rels/presentation.xml.rels" ContentType="application/vnd.openxmlformats-package.relationships+xml"/>
  <Override PartName="/ppt/media/image23.png" ContentType="image/png"/>
  <Override PartName="/ppt/media/image22.png" ContentType="image/png"/>
  <Override PartName="/ppt/media/image21.jpeg" ContentType="image/jpeg"/>
  <Override PartName="/ppt/media/image20.jpeg" ContentType="image/jpeg"/>
  <Override PartName="/ppt/media/image24.png" ContentType="image/png"/>
  <Override PartName="/ppt/media/image19.gif" ContentType="image/gif"/>
  <Override PartName="/ppt/media/image14.jpeg" ContentType="image/jpeg"/>
  <Override PartName="/ppt/media/image41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1.jpeg" ContentType="image/jpeg"/>
  <Override PartName="/ppt/media/image35.jpeg" ContentType="image/jpeg"/>
  <Override PartName="/ppt/media/image2.jpeg" ContentType="image/jpeg"/>
  <Override PartName="/ppt/media/image3.jpeg" ContentType="image/jpeg"/>
  <Override PartName="/ppt/media/image30.png" ContentType="image/png"/>
  <Override PartName="/ppt/media/image37.jpeg" ContentType="image/jpeg"/>
  <Override PartName="/ppt/media/image25.png" ContentType="image/png"/>
  <Override PartName="/ppt/media/image4.jpeg" ContentType="image/jpeg"/>
  <Override PartName="/ppt/media/image40.png" ContentType="image/png"/>
  <Override PartName="/ppt/media/image44.png" ContentType="image/png"/>
  <Override PartName="/ppt/media/image45.jpeg" ContentType="image/jpeg"/>
  <Override PartName="/ppt/media/image9.png" ContentType="image/png"/>
  <Override PartName="/ppt/media/image33.jpeg" ContentType="image/jpeg"/>
  <Override PartName="/ppt/media/image36.png" ContentType="image/png"/>
  <Override PartName="/ppt/media/image43.jpeg" ContentType="image/jpeg"/>
  <Override PartName="/ppt/media/image32.png" ContentType="image/png"/>
  <Override PartName="/ppt/media/image46.png" ContentType="image/png"/>
  <Override PartName="/ppt/media/image11.png" ContentType="image/png"/>
  <Override PartName="/ppt/media/image47.jpeg" ContentType="image/jpeg"/>
  <Override PartName="/ppt/media/image31.jpeg" ContentType="image/jpeg"/>
  <Override PartName="/ppt/media/image48.jpeg" ContentType="image/jpeg"/>
  <Override PartName="/ppt/media/image49.png" ContentType="image/png"/>
  <Override PartName="/ppt/media/image39.jpeg" ContentType="image/jpeg"/>
  <Override PartName="/ppt/media/image38.png" ContentType="image/png"/>
  <Override PartName="/ppt/media/image8.jpeg" ContentType="image/jpeg"/>
  <Override PartName="/ppt/media/image10.jpeg" ContentType="image/jpeg"/>
  <Override PartName="/ppt/media/image29.jpeg" ContentType="image/jpeg"/>
  <Override PartName="/ppt/media/image34.png" ContentType="image/png"/>
  <Override PartName="/ppt/media/image12.jpeg" ContentType="image/jpeg"/>
  <Override PartName="/ppt/media/image13.png" ContentType="image/png"/>
  <Override PartName="/ppt/media/image27.jpeg" ContentType="image/jpeg"/>
  <Override PartName="/ppt/media/image50.jpeg" ContentType="image/jpeg"/>
  <Override PartName="/ppt/media/image7.jpeg" ContentType="image/jpeg"/>
  <Override PartName="/ppt/media/image28.jpeg" ContentType="image/jpeg"/>
  <Override PartName="/ppt/media/image6.jpeg" ContentType="image/jpeg"/>
  <Override PartName="/ppt/media/image18.png" ContentType="image/png"/>
  <Override PartName="/ppt/media/image5.jpeg" ContentType="image/jpeg"/>
  <Override PartName="/ppt/media/image26.jpeg" ContentType="image/jpeg"/>
  <Override PartName="/ppt/media/image42.png" ContentType="image/pn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26.xml" ContentType="application/vnd.openxmlformats-officedocument.drawingml.chart+xml"/>
  <Override PartName="/ppt/charts/chart28.xml" ContentType="application/vnd.openxmlformats-officedocument.drawingml.chart+xml"/>
  <Override PartName="/ppt/charts/chart16.xml" ContentType="application/vnd.openxmlformats-officedocument.drawingml.chart+xml"/>
  <Override PartName="/ppt/charts/chart15.xml" ContentType="application/vnd.openxmlformats-officedocument.drawingml.chart+xml"/>
  <Override PartName="/ppt/charts/chart27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20.xml" ContentType="application/vnd.openxmlformats-officedocument.drawingml.chart+xml"/>
  <Override PartName="/ppt/charts/chart19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23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presProps" Target="presProps.xml"/>
</Relationships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735" spc="-1" strike="noStrike">
                <a:solidFill>
                  <a:srgbClr val="000000"/>
                </a:solidFill>
                <a:latin typeface="Eurostile"/>
                <a:ea typeface="DejaVu Sans"/>
              </a:defRPr>
            </a:pPr>
            <a:r>
              <a:rPr b="1" lang="ru-RU" sz="1735" spc="-1" strike="noStrike">
                <a:solidFill>
                  <a:srgbClr val="000000"/>
                </a:solidFill>
                <a:latin typeface="Eurostile"/>
                <a:ea typeface="DejaVu Sans"/>
              </a:rPr>
              <a:t>Соотношение количества 
участников ЕГЭ по 
предметам 
за три года (из числа ВТГ)</a:t>
            </a:r>
          </a:p>
        </c:rich>
      </c:tx>
      <c:layout>
        <c:manualLayout>
          <c:xMode val="edge"/>
          <c:yMode val="edge"/>
          <c:x val="0.278976103105701"/>
          <c:y val="0.00518492913930176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539067394612011"/>
          <c:y val="0.251088835119253"/>
          <c:w val="0.400429607088517"/>
          <c:h val="0.6557207051503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2024 г.</c:v>
                </c:pt>
              </c:strCache>
            </c:strRef>
          </c:tx>
          <c:spPr>
            <a:gradFill>
              <a:gsLst>
                <a:gs pos="0">
                  <a:srgbClr val="00ffff"/>
                </a:gs>
                <a:gs pos="50000">
                  <a:srgbClr val="00ffff"/>
                </a:gs>
                <a:gs pos="100000">
                  <a:srgbClr val="00ffff"/>
                </a:gs>
              </a:gsLst>
              <a:lin ang="5400000"/>
            </a:gradFill>
            <a:ln w="0">
              <a:noFill/>
            </a:ln>
          </c:spPr>
          <c:invertIfNegative val="0"/>
          <c:dPt>
            <c:idx val="11"/>
            <c:invertIfNegative val="0"/>
            <c:spPr>
              <a:gradFill>
                <a:gsLst>
                  <a:gs pos="0">
                    <a:srgbClr val="00ffff"/>
                  </a:gs>
                  <a:gs pos="50000">
                    <a:srgbClr val="00ffff"/>
                  </a:gs>
                  <a:gs pos="100000">
                    <a:srgbClr val="00ffff"/>
                  </a:gs>
                </a:gsLst>
                <a:lin ang="5400000"/>
              </a:gradFill>
              <a:ln w="0">
                <a:noFill/>
              </a:ln>
            </c:spPr>
          </c:dPt>
          <c:dLbls>
            <c:numFmt formatCode="General" sourceLinked="0"/>
            <c:dLbl>
              <c:idx val="11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spPr>
              <a:solidFill>
                <a:srgbClr val="FFFFFF"/>
              </a:solidFill>
            </c:spPr>
            <c:txPr>
              <a:bodyPr wrap="square"/>
              <a:lstStyle/>
              <a:p>
                <a:pPr>
                  <a:defRPr b="0" sz="1197" spc="-1" strike="noStrike">
                    <a:solidFill>
                      <a:srgbClr val="000000"/>
                    </a:solidFill>
                    <a:latin typeface="Eurostile"/>
                    <a:ea typeface="DejaVu San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2"/>
                <c:pt idx="0">
                  <c:v>Русский язык</c:v>
                </c:pt>
                <c:pt idx="1">
                  <c:v>Обществознание</c:v>
                </c:pt>
                <c:pt idx="2">
                  <c:v>Математика (профильный уровень)</c:v>
                </c:pt>
                <c:pt idx="3">
                  <c:v>Биология</c:v>
                </c:pt>
                <c:pt idx="4">
                  <c:v>Информатика и ИКТ</c:v>
                </c:pt>
                <c:pt idx="5">
                  <c:v>История</c:v>
                </c:pt>
                <c:pt idx="6">
                  <c:v>Физика</c:v>
                </c:pt>
                <c:pt idx="7">
                  <c:v>Английский язык</c:v>
                </c:pt>
                <c:pt idx="8">
                  <c:v>Химия</c:v>
                </c:pt>
                <c:pt idx="9">
                  <c:v>Литература</c:v>
                </c:pt>
                <c:pt idx="10">
                  <c:v>География</c:v>
                </c:pt>
                <c:pt idx="11">
                  <c:v>Математика (базовый уровень)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1523</c:v>
                </c:pt>
                <c:pt idx="1">
                  <c:v>765</c:v>
                </c:pt>
                <c:pt idx="2">
                  <c:v>611</c:v>
                </c:pt>
                <c:pt idx="3">
                  <c:v>295</c:v>
                </c:pt>
                <c:pt idx="4">
                  <c:v>280</c:v>
                </c:pt>
                <c:pt idx="5">
                  <c:v>298</c:v>
                </c:pt>
                <c:pt idx="6">
                  <c:v>250</c:v>
                </c:pt>
                <c:pt idx="7">
                  <c:v>200</c:v>
                </c:pt>
                <c:pt idx="8">
                  <c:v>184</c:v>
                </c:pt>
                <c:pt idx="9">
                  <c:v>96</c:v>
                </c:pt>
                <c:pt idx="10">
                  <c:v>87</c:v>
                </c:pt>
                <c:pt idx="11">
                  <c:v>912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2023 г.</c:v>
                </c:pt>
              </c:strCache>
            </c:strRef>
          </c:tx>
          <c:spPr>
            <a:gradFill>
              <a:gsLst>
                <a:gs pos="0">
                  <a:srgbClr val="7f00fe"/>
                </a:gs>
                <a:gs pos="100000">
                  <a:srgbClr val="2b2bd3"/>
                </a:gs>
              </a:gsLst>
              <a:lin ang="540000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5757d2"/>
                  </a:gs>
                  <a:gs pos="100000">
                    <a:srgbClr val="7f00fe"/>
                  </a:gs>
                </a:gsLst>
                <a:lin ang="540000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5757d2"/>
                  </a:gs>
                  <a:gs pos="100000">
                    <a:srgbClr val="7f00fe"/>
                  </a:gs>
                </a:gsLst>
                <a:lin ang="5400000"/>
              </a:gradFill>
              <a:ln w="0">
                <a:noFill/>
              </a:ln>
            </c:spPr>
          </c:dPt>
          <c:dPt>
            <c:idx val="2"/>
            <c:invertIfNegative val="0"/>
            <c:spPr>
              <a:gradFill>
                <a:gsLst>
                  <a:gs pos="0">
                    <a:srgbClr val="5757d2"/>
                  </a:gs>
                  <a:gs pos="100000">
                    <a:srgbClr val="7f00fe"/>
                  </a:gs>
                </a:gsLst>
                <a:lin ang="5400000"/>
              </a:gradFill>
              <a:ln w="0">
                <a:noFill/>
              </a:ln>
            </c:spPr>
          </c:dPt>
          <c:dPt>
            <c:idx val="3"/>
            <c:invertIfNegative val="0"/>
            <c:spPr>
              <a:gradFill>
                <a:gsLst>
                  <a:gs pos="0">
                    <a:srgbClr val="5757d2"/>
                  </a:gs>
                  <a:gs pos="100000">
                    <a:srgbClr val="7f00fe"/>
                  </a:gs>
                </a:gsLst>
                <a:lin ang="5400000"/>
              </a:gradFill>
              <a:ln w="0">
                <a:noFill/>
              </a:ln>
            </c:spPr>
          </c:dPt>
          <c:dPt>
            <c:idx val="4"/>
            <c:invertIfNegative val="0"/>
            <c:spPr>
              <a:gradFill>
                <a:gsLst>
                  <a:gs pos="0">
                    <a:srgbClr val="5757d2"/>
                  </a:gs>
                  <a:gs pos="100000">
                    <a:srgbClr val="7f00fe"/>
                  </a:gs>
                </a:gsLst>
                <a:lin ang="5400000"/>
              </a:gradFill>
              <a:ln w="0">
                <a:noFill/>
              </a:ln>
            </c:spPr>
          </c:dPt>
          <c:dPt>
            <c:idx val="5"/>
            <c:invertIfNegative val="0"/>
            <c:spPr>
              <a:gradFill>
                <a:gsLst>
                  <a:gs pos="0">
                    <a:srgbClr val="5757d2"/>
                  </a:gs>
                  <a:gs pos="100000">
                    <a:srgbClr val="7f00fe"/>
                  </a:gs>
                </a:gsLst>
                <a:lin ang="5400000"/>
              </a:gradFill>
              <a:ln w="0">
                <a:noFill/>
              </a:ln>
            </c:spPr>
          </c:dPt>
          <c:dPt>
            <c:idx val="6"/>
            <c:invertIfNegative val="0"/>
            <c:spPr>
              <a:gradFill>
                <a:gsLst>
                  <a:gs pos="0">
                    <a:srgbClr val="5757d2"/>
                  </a:gs>
                  <a:gs pos="100000">
                    <a:srgbClr val="7f00fe"/>
                  </a:gs>
                </a:gsLst>
                <a:lin ang="5400000"/>
              </a:gradFill>
              <a:ln w="0">
                <a:noFill/>
              </a:ln>
            </c:spPr>
          </c:dPt>
          <c:dPt>
            <c:idx val="7"/>
            <c:invertIfNegative val="0"/>
            <c:spPr>
              <a:gradFill>
                <a:gsLst>
                  <a:gs pos="0">
                    <a:srgbClr val="5757d2"/>
                  </a:gs>
                  <a:gs pos="100000">
                    <a:srgbClr val="7f00fe"/>
                  </a:gs>
                </a:gsLst>
                <a:lin ang="5400000"/>
              </a:gradFill>
              <a:ln w="0">
                <a:noFill/>
              </a:ln>
            </c:spPr>
          </c:dPt>
          <c:dPt>
            <c:idx val="8"/>
            <c:invertIfNegative val="0"/>
            <c:spPr>
              <a:gradFill>
                <a:gsLst>
                  <a:gs pos="0">
                    <a:srgbClr val="5757d2"/>
                  </a:gs>
                  <a:gs pos="100000">
                    <a:srgbClr val="7f00fe"/>
                  </a:gs>
                </a:gsLst>
                <a:lin ang="5400000"/>
              </a:gradFill>
              <a:ln w="0">
                <a:noFill/>
              </a:ln>
            </c:spPr>
          </c:dPt>
          <c:dPt>
            <c:idx val="9"/>
            <c:invertIfNegative val="0"/>
            <c:spPr>
              <a:gradFill>
                <a:gsLst>
                  <a:gs pos="0">
                    <a:srgbClr val="5757d2"/>
                  </a:gs>
                  <a:gs pos="100000">
                    <a:srgbClr val="7f00fe"/>
                  </a:gs>
                </a:gsLst>
                <a:lin ang="5400000"/>
              </a:gradFill>
              <a:ln w="0">
                <a:noFill/>
              </a:ln>
            </c:spPr>
          </c:dPt>
          <c:dPt>
            <c:idx val="10"/>
            <c:invertIfNegative val="0"/>
            <c:spPr>
              <a:gradFill>
                <a:gsLst>
                  <a:gs pos="0">
                    <a:srgbClr val="5757d2"/>
                  </a:gs>
                  <a:gs pos="100000">
                    <a:srgbClr val="7f00fe"/>
                  </a:gs>
                </a:gsLst>
                <a:lin ang="5400000"/>
              </a:gradFill>
              <a:ln w="0">
                <a:noFill/>
              </a:ln>
            </c:spPr>
          </c:dPt>
          <c:dPt>
            <c:idx val="11"/>
            <c:invertIfNegative val="0"/>
            <c:spPr>
              <a:gradFill>
                <a:gsLst>
                  <a:gs pos="0">
                    <a:srgbClr val="5757d2"/>
                  </a:gs>
                  <a:gs pos="100000">
                    <a:srgbClr val="7f00fe"/>
                  </a:gs>
                </a:gsLst>
                <a:lin ang="5400000"/>
              </a:gra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9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0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1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spPr>
              <a:solidFill>
                <a:srgbClr val="FFFFFF"/>
              </a:solidFill>
            </c:spPr>
            <c:txPr>
              <a:bodyPr wrap="square"/>
              <a:lstStyle/>
              <a:p>
                <a:pPr>
                  <a:defRPr b="0" sz="1197" spc="-1" strike="noStrike">
                    <a:solidFill>
                      <a:srgbClr val="000000"/>
                    </a:solidFill>
                    <a:latin typeface="Eurostile"/>
                    <a:ea typeface="DejaVu San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2"/>
                <c:pt idx="0">
                  <c:v>Русский язык</c:v>
                </c:pt>
                <c:pt idx="1">
                  <c:v>Обществознание</c:v>
                </c:pt>
                <c:pt idx="2">
                  <c:v>Математика (профильный уровень)</c:v>
                </c:pt>
                <c:pt idx="3">
                  <c:v>Биология</c:v>
                </c:pt>
                <c:pt idx="4">
                  <c:v>Информатика и ИКТ</c:v>
                </c:pt>
                <c:pt idx="5">
                  <c:v>История</c:v>
                </c:pt>
                <c:pt idx="6">
                  <c:v>Физика</c:v>
                </c:pt>
                <c:pt idx="7">
                  <c:v>Английский язык</c:v>
                </c:pt>
                <c:pt idx="8">
                  <c:v>Химия</c:v>
                </c:pt>
                <c:pt idx="9">
                  <c:v>Литература</c:v>
                </c:pt>
                <c:pt idx="10">
                  <c:v>География</c:v>
                </c:pt>
                <c:pt idx="11">
                  <c:v>Математика (базовый уровень)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1492</c:v>
                </c:pt>
                <c:pt idx="1">
                  <c:v>787</c:v>
                </c:pt>
                <c:pt idx="2">
                  <c:v>661</c:v>
                </c:pt>
                <c:pt idx="3">
                  <c:v>276</c:v>
                </c:pt>
                <c:pt idx="4">
                  <c:v>287</c:v>
                </c:pt>
                <c:pt idx="5">
                  <c:v>264</c:v>
                </c:pt>
                <c:pt idx="6">
                  <c:v>250</c:v>
                </c:pt>
                <c:pt idx="7">
                  <c:v>226</c:v>
                </c:pt>
                <c:pt idx="8">
                  <c:v>156</c:v>
                </c:pt>
                <c:pt idx="9">
                  <c:v>96</c:v>
                </c:pt>
                <c:pt idx="10">
                  <c:v>77</c:v>
                </c:pt>
                <c:pt idx="11">
                  <c:v>836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rgbClr val="fe7f00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fe7f0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fe7f00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fe7f00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fe7f00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fe7f00"/>
              </a:solidFill>
              <a:ln w="0">
                <a:noFill/>
              </a:ln>
            </c:spPr>
          </c:dPt>
          <c:dPt>
            <c:idx val="5"/>
            <c:invertIfNegative val="0"/>
            <c:spPr>
              <a:solidFill>
                <a:srgbClr val="fe7f00"/>
              </a:solidFill>
              <a:ln w="0">
                <a:noFill/>
              </a:ln>
            </c:spPr>
          </c:dPt>
          <c:dPt>
            <c:idx val="6"/>
            <c:invertIfNegative val="0"/>
            <c:spPr>
              <a:solidFill>
                <a:srgbClr val="fe7f00"/>
              </a:solidFill>
              <a:ln w="0">
                <a:noFill/>
              </a:ln>
            </c:spPr>
          </c:dPt>
          <c:dPt>
            <c:idx val="7"/>
            <c:invertIfNegative val="0"/>
            <c:spPr>
              <a:solidFill>
                <a:srgbClr val="fe7f00"/>
              </a:solidFill>
              <a:ln w="0">
                <a:noFill/>
              </a:ln>
            </c:spPr>
          </c:dPt>
          <c:dPt>
            <c:idx val="8"/>
            <c:invertIfNegative val="0"/>
            <c:spPr>
              <a:solidFill>
                <a:srgbClr val="fe7f00"/>
              </a:solidFill>
              <a:ln w="0">
                <a:noFill/>
              </a:ln>
            </c:spPr>
          </c:dPt>
          <c:dPt>
            <c:idx val="9"/>
            <c:invertIfNegative val="0"/>
            <c:spPr>
              <a:solidFill>
                <a:srgbClr val="fe7f00"/>
              </a:solidFill>
              <a:ln w="0">
                <a:noFill/>
              </a:ln>
            </c:spPr>
          </c:dPt>
          <c:dPt>
            <c:idx val="10"/>
            <c:invertIfNegative val="0"/>
            <c:spPr>
              <a:solidFill>
                <a:srgbClr val="fe7f00"/>
              </a:solidFill>
              <a:ln w="0">
                <a:noFill/>
              </a:ln>
            </c:spPr>
          </c:dPt>
          <c:dPt>
            <c:idx val="11"/>
            <c:invertIfNegative val="0"/>
            <c:spPr>
              <a:solidFill>
                <a:srgbClr val="fe7f00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9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0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1"/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197" spc="-1" strike="noStrike">
                      <a:solidFill>
                        <a:srgbClr val="000000"/>
                      </a:solidFill>
                      <a:latin typeface="Eurostile"/>
                      <a:ea typeface="DejaVu San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spPr>
              <a:solidFill>
                <a:srgbClr val="FFFFFF"/>
              </a:solidFill>
            </c:spPr>
            <c:txPr>
              <a:bodyPr wrap="square"/>
              <a:lstStyle/>
              <a:p>
                <a:pPr>
                  <a:defRPr b="0" sz="1197" spc="-1" strike="noStrike">
                    <a:solidFill>
                      <a:srgbClr val="000000"/>
                    </a:solidFill>
                    <a:latin typeface="Eurostile"/>
                    <a:ea typeface="DejaVu San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2"/>
                <c:pt idx="0">
                  <c:v>Русский язык</c:v>
                </c:pt>
                <c:pt idx="1">
                  <c:v>Обществознание</c:v>
                </c:pt>
                <c:pt idx="2">
                  <c:v>Математика (профильный уровень)</c:v>
                </c:pt>
                <c:pt idx="3">
                  <c:v>Биология</c:v>
                </c:pt>
                <c:pt idx="4">
                  <c:v>Информатика и ИКТ</c:v>
                </c:pt>
                <c:pt idx="5">
                  <c:v>История</c:v>
                </c:pt>
                <c:pt idx="6">
                  <c:v>Физика</c:v>
                </c:pt>
                <c:pt idx="7">
                  <c:v>Английский язык</c:v>
                </c:pt>
                <c:pt idx="8">
                  <c:v>Химия</c:v>
                </c:pt>
                <c:pt idx="9">
                  <c:v>Литература</c:v>
                </c:pt>
                <c:pt idx="10">
                  <c:v>География</c:v>
                </c:pt>
                <c:pt idx="11">
                  <c:v>Математика (базовый уровень)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1487</c:v>
                </c:pt>
                <c:pt idx="1">
                  <c:v>769</c:v>
                </c:pt>
                <c:pt idx="2">
                  <c:v>645</c:v>
                </c:pt>
                <c:pt idx="3">
                  <c:v>281</c:v>
                </c:pt>
                <c:pt idx="4">
                  <c:v>225</c:v>
                </c:pt>
                <c:pt idx="5">
                  <c:v>270</c:v>
                </c:pt>
                <c:pt idx="6">
                  <c:v>251</c:v>
                </c:pt>
                <c:pt idx="7">
                  <c:v>191</c:v>
                </c:pt>
                <c:pt idx="8">
                  <c:v>162</c:v>
                </c:pt>
                <c:pt idx="9">
                  <c:v>82</c:v>
                </c:pt>
                <c:pt idx="10">
                  <c:v>71</c:v>
                </c:pt>
                <c:pt idx="11">
                  <c:v>844</c:v>
                </c:pt>
              </c:numCache>
            </c:numRef>
          </c:val>
        </c:ser>
        <c:gapWidth val="150"/>
        <c:overlap val="100"/>
        <c:axId val="68473656"/>
        <c:axId val="26599028"/>
      </c:barChart>
      <c:catAx>
        <c:axId val="68473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1153" spc="-1" strike="noStrike">
                <a:solidFill>
                  <a:srgbClr val="000000"/>
                </a:solidFill>
                <a:latin typeface="Eurostile"/>
                <a:ea typeface="DejaVu Sans"/>
              </a:defRPr>
            </a:pPr>
          </a:p>
        </c:txPr>
        <c:crossAx val="26599028"/>
        <c:crosses val="autoZero"/>
        <c:auto val="1"/>
        <c:lblAlgn val="ctr"/>
        <c:lblOffset val="100"/>
        <c:noMultiLvlLbl val="0"/>
      </c:catAx>
      <c:valAx>
        <c:axId val="2659902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[$-419]0%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1153" spc="-1" strike="noStrike">
                <a:solidFill>
                  <a:srgbClr val="000000"/>
                </a:solidFill>
                <a:latin typeface="Eurostile"/>
                <a:ea typeface="DejaVu Sans"/>
              </a:defRPr>
            </a:pPr>
          </a:p>
        </c:txPr>
        <c:crossAx val="68473656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1153" spc="-1" strike="noStrike">
              <a:solidFill>
                <a:srgbClr val="000000"/>
              </a:solidFill>
              <a:latin typeface="Eurostile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Распределение участников по направлениям (чел.)</a:t>
            </a:r>
          </a:p>
        </c:rich>
      </c:tx>
      <c:layout>
        <c:manualLayout>
          <c:xMode val="edge"/>
          <c:yMode val="edge"/>
          <c:x val="0.0270182291666667"/>
          <c:y val="0"/>
        </c:manualLayout>
      </c:layout>
      <c:overlay val="0"/>
      <c:spPr>
        <a:noFill/>
        <a:ln w="0">
          <a:noFill/>
        </a:ln>
      </c:spPr>
    </c:title>
    <c:autoTitleDeleted val="0"/>
    <c:view3D>
      <c:rotX val="15"/>
      <c:rotY val="20"/>
      <c:rAngAx val="1"/>
      <c:perspective val="30"/>
    </c:view3D>
    <c:floor>
      <c:spPr>
        <a:noFill/>
        <a:ln w="6480">
          <a:noFill/>
        </a:ln>
      </c:spPr>
    </c:floor>
    <c:sideWall>
      <c:spPr>
        <a:noFill/>
        <a:ln w="6480">
          <a:noFill/>
        </a:ln>
      </c:spPr>
    </c:sideWall>
    <c:backWall>
      <c:spPr>
        <a:noFill/>
        <a:ln w="6480">
          <a:noFill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предметы гуманитарного цикла</c:v>
                </c:pt>
              </c:strCache>
            </c:strRef>
          </c:tx>
          <c:spPr>
            <a:solidFill>
              <a:srgbClr val="00ffff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cc99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-0.125987062250726"/>
                  <c:y val="0.231426690820468"/>
                </c:manualLayout>
              </c:layout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05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предметы гуманитарного цикла; </a:t>
                    </a:r>
                    <a:fld id="{D551B586-6B19-47CB-9969-032537100EA4}" type="VALUE">
                      <a:rPr b="0" lang="ru-RU" sz="105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854</a:t>
                    </a:fld>
                    <a:r>
                      <a:rPr b="0" lang="ru-RU" sz="105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 чел.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eparator>; </c:separator>
            </c:dLbl>
            <c:spPr>
              <a:solidFill>
                <a:srgbClr val="FFFFFF"/>
              </a:solidFill>
            </c:spPr>
            <c:txPr>
              <a:bodyPr wrap="square"/>
              <a:lstStyle/>
              <a:p>
                <a:pPr>
                  <a:defRPr b="0" sz="105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showLegendKey val="0"/>
            <c:showVal val="1"/>
            <c:showCatName val="1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854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предметы естественно-научного цикла</c:v>
                </c:pt>
              </c:strCache>
            </c:strRef>
          </c:tx>
          <c:spPr>
            <a:solidFill>
              <a:srgbClr val="3333cc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3333cc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703852389624039"/>
                  <c:y val="0.0595263984666831"/>
                </c:manualLayout>
              </c:layout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05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предметы естественно-научного цикла; </a:t>
                    </a:r>
                  </a:p>
                  <a:p>
                    <a:fld id="{137C62D3-5208-42A8-9753-CCF004672E4C}" type="VALUE">
                      <a:rPr b="0" lang="ru-RU" sz="105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604</a:t>
                    </a:fld>
                    <a:r>
                      <a:rPr b="0" lang="ru-RU" sz="105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 чел.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eparator>; </c:separator>
            </c:dLbl>
            <c:spPr>
              <a:solidFill>
                <a:srgbClr val="FFFFFF"/>
              </a:solidFill>
            </c:spPr>
            <c:txPr>
              <a:bodyPr wrap="square"/>
              <a:lstStyle/>
              <a:p>
                <a:pPr>
                  <a:defRPr b="0" sz="105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showLegendKey val="0"/>
            <c:showVal val="1"/>
            <c:showCatName val="1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604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IT технологии</c:v>
                </c:pt>
              </c:strCache>
            </c:strRef>
          </c:tx>
          <c:spPr>
            <a:solidFill>
              <a:srgbClr val="ffffff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ffffff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906650512759004"/>
                  <c:y val="0.0810130968406509"/>
                </c:manualLayout>
              </c:layout>
              <c:numFmt formatCode="General" sourceLinked="0"/>
              <c:spPr>
                <a:solidFill>
                  <a:srgbClr val="FFFFFF"/>
                </a:solidFill>
              </c:spPr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05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IT </a:t>
                    </a:r>
                    <a:r>
                      <a:rPr b="0" lang="ru-RU" sz="105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технологии;</a:t>
                    </a:r>
                  </a:p>
                  <a:p>
                    <a:fld id="{A19A8054-AC47-4F94-8588-9F53E448E974}" type="VALUE">
                      <a:rPr b="0" lang="en-US" sz="105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286</a:t>
                    </a:fld>
                    <a:r>
                      <a:rPr b="0" lang="en-US" sz="1050" spc="-1" strike="noStrike">
                        <a:solidFill>
                          <a:srgbClr val="000000"/>
                        </a:solidFill>
                        <a:latin typeface="Times New Roman"/>
                        <a:ea typeface="DejaVu Sans"/>
                      </a:rPr>
                      <a:t> чел.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eparator>; </c:separator>
            </c:dLbl>
            <c:spPr>
              <a:solidFill>
                <a:srgbClr val="FFFFFF"/>
              </a:solidFill>
            </c:spPr>
            <c:txPr>
              <a:bodyPr wrap="square"/>
              <a:lstStyle/>
              <a:p>
                <a:pPr>
                  <a:defRPr b="0" sz="105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showLegendKey val="0"/>
            <c:showVal val="1"/>
            <c:showCatName val="1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"/>
                <c:pt idx="0">
                  <c:v>286</c:v>
                </c:pt>
              </c:numCache>
            </c:numRef>
          </c:val>
        </c:ser>
        <c:gapWidth val="150"/>
        <c:shape val="box"/>
        <c:axId val="55514404"/>
        <c:axId val="20172171"/>
        <c:axId val="0"/>
      </c:bar3DChart>
      <c:catAx>
        <c:axId val="55514404"/>
        <c:scaling>
          <c:orientation val="minMax"/>
        </c:scaling>
        <c:delete val="1"/>
        <c:axPos val="b"/>
        <c:numFmt formatCode="[$-419]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</a:p>
        </c:txPr>
        <c:crossAx val="20172171"/>
        <c:auto val="1"/>
        <c:lblAlgn val="ctr"/>
        <c:lblOffset val="100"/>
        <c:noMultiLvlLbl val="0"/>
      </c:catAx>
      <c:valAx>
        <c:axId val="20172171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</a:p>
        </c:txPr>
        <c:crossAx val="55514404"/>
        <c:crossBetween val="between"/>
      </c:valAx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1100" spc="-1" strike="noStrike">
              <a:solidFill>
                <a:srgbClr val="000000"/>
              </a:solidFill>
              <a:latin typeface="Times New Roman"/>
              <a:ea typeface="DejaVu Sans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axId val="7461900"/>
        <c:axId val="16389678"/>
      </c:barChart>
      <c:catAx>
        <c:axId val="7461900"/>
        <c:scaling>
          <c:orientation val="minMax"/>
        </c:scaling>
        <c:delete val="0"/>
        <c:axPos val="b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16389678"/>
        <c:auto val="1"/>
        <c:lblAlgn val="ctr"/>
        <c:lblOffset val="100"/>
        <c:noMultiLvlLbl val="0"/>
      </c:catAx>
      <c:valAx>
        <c:axId val="16389678"/>
        <c:scaling>
          <c:orientation val="minMax"/>
        </c:scaling>
        <c:delete val="0"/>
        <c:axPos val="l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7461900"/>
        <c:crossBetween val="midCat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Соотношение среднего балла по предметам 
ЕГЭ в Камчатском крае и Российской Федерации 
в разрезе учебных предметов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2024 г. КК</c:v>
                </c:pt>
              </c:strCache>
            </c:strRef>
          </c:tx>
          <c:spPr>
            <a:solidFill>
              <a:srgbClr val="00ffff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000" spc="-1" strike="noStrike">
                    <a:solidFill>
                      <a:srgbClr val="000000"/>
                    </a:solidFill>
                    <a:latin typeface="Times New Roman"/>
                    <a:ea typeface="Times New Roman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1"/>
                <c:pt idx="0">
                  <c:v>География</c:v>
                </c:pt>
                <c:pt idx="1">
                  <c:v>Литература</c:v>
                </c:pt>
                <c:pt idx="2">
                  <c:v>Химия</c:v>
                </c:pt>
                <c:pt idx="3">
                  <c:v>Русский язык</c:v>
                </c:pt>
                <c:pt idx="4">
                  <c:v>Математика (ПУ) </c:v>
                </c:pt>
                <c:pt idx="5">
                  <c:v>Обществознание</c:v>
                </c:pt>
                <c:pt idx="6">
                  <c:v>Физика</c:v>
                </c:pt>
                <c:pt idx="7">
                  <c:v>Информатика </c:v>
                </c:pt>
                <c:pt idx="8">
                  <c:v>Биология</c:v>
                </c:pt>
                <c:pt idx="9">
                  <c:v>История</c:v>
                </c:pt>
                <c:pt idx="10">
                  <c:v>Иностранный (английский) язык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50.3</c:v>
                </c:pt>
                <c:pt idx="1">
                  <c:v>52.5</c:v>
                </c:pt>
                <c:pt idx="2">
                  <c:v>52.9</c:v>
                </c:pt>
                <c:pt idx="3">
                  <c:v>60.3</c:v>
                </c:pt>
                <c:pt idx="4">
                  <c:v>58.1</c:v>
                </c:pt>
                <c:pt idx="5">
                  <c:v>52.6</c:v>
                </c:pt>
                <c:pt idx="6">
                  <c:v>56.8</c:v>
                </c:pt>
                <c:pt idx="7">
                  <c:v>48.3</c:v>
                </c:pt>
                <c:pt idx="8">
                  <c:v>51.1</c:v>
                </c:pt>
                <c:pt idx="9">
                  <c:v>55.2</c:v>
                </c:pt>
                <c:pt idx="10">
                  <c:v>52.3</c:v>
                </c:pt>
              </c:numCache>
            </c:numRef>
          </c:val>
        </c:ser>
        <c:gapWidth val="219"/>
        <c:overlap val="-26"/>
        <c:axId val="84655939"/>
        <c:axId val="54240222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2024 г. РФ</c:v>
                </c:pt>
              </c:strCache>
            </c:strRef>
          </c:tx>
          <c:spPr>
            <a:solidFill>
              <a:srgbClr val="7f00fe"/>
            </a:solidFill>
            <a:ln cap="rnd" w="28440">
              <a:solidFill>
                <a:srgbClr val="7f00fe"/>
              </a:solidFill>
              <a:round/>
            </a:ln>
          </c:spPr>
          <c:marker>
            <c:symbol val="circle"/>
            <c:size val="5"/>
            <c:spPr>
              <a:solidFill>
                <a:srgbClr val="7f00fe"/>
              </a:solidFill>
            </c:spPr>
          </c:marker>
          <c:dPt>
            <c:idx val="5"/>
            <c:marker>
              <c:symbol val="circle"/>
              <c:size val="5"/>
              <c:spPr>
                <a:solidFill>
                  <a:srgbClr val="7f00fe"/>
                </a:solidFill>
              </c:spPr>
            </c:marker>
          </c:dPt>
          <c:dLbls>
            <c:numFmt formatCode="0.0" sourceLinked="0"/>
            <c:dLbl>
              <c:idx val="5"/>
              <c:numFmt formatCode="0.0" sourceLinked="0"/>
              <c:txPr>
                <a:bodyPr wrap="square"/>
                <a:lstStyle/>
                <a:p>
                  <a:pPr>
                    <a:defRPr b="1" sz="1000" spc="-1" strike="noStrike">
                      <a:solidFill>
                        <a:srgbClr val="000000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000" spc="-1" strike="noStrike">
                    <a:solidFill>
                      <a:srgbClr val="000000"/>
                    </a:solidFill>
                    <a:latin typeface="Times New Roman"/>
                    <a:ea typeface="Times New Roman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1"/>
                <c:pt idx="0">
                  <c:v>География</c:v>
                </c:pt>
                <c:pt idx="1">
                  <c:v>Литература</c:v>
                </c:pt>
                <c:pt idx="2">
                  <c:v>Химия</c:v>
                </c:pt>
                <c:pt idx="3">
                  <c:v>Русский язык</c:v>
                </c:pt>
                <c:pt idx="4">
                  <c:v>Математика (ПУ) </c:v>
                </c:pt>
                <c:pt idx="5">
                  <c:v>Обществознание</c:v>
                </c:pt>
                <c:pt idx="6">
                  <c:v>Физика</c:v>
                </c:pt>
                <c:pt idx="7">
                  <c:v>Информатика </c:v>
                </c:pt>
                <c:pt idx="8">
                  <c:v>Биология</c:v>
                </c:pt>
                <c:pt idx="9">
                  <c:v>История</c:v>
                </c:pt>
                <c:pt idx="10">
                  <c:v>Иностранный (английский) язык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1"/>
                <c:pt idx="0">
                  <c:v>56.08</c:v>
                </c:pt>
                <c:pt idx="1">
                  <c:v>60.92</c:v>
                </c:pt>
                <c:pt idx="2">
                  <c:v>56.55</c:v>
                </c:pt>
                <c:pt idx="3">
                  <c:v>63.88</c:v>
                </c:pt>
                <c:pt idx="4">
                  <c:v>62.55</c:v>
                </c:pt>
                <c:pt idx="5">
                  <c:v>55.05</c:v>
                </c:pt>
                <c:pt idx="6">
                  <c:v>63.21</c:v>
                </c:pt>
                <c:pt idx="7">
                  <c:v>54.49</c:v>
                </c:pt>
                <c:pt idx="8">
                  <c:v>54.13</c:v>
                </c:pt>
                <c:pt idx="9">
                  <c:v>57.19</c:v>
                </c:pt>
                <c:pt idx="10">
                  <c:v>65.39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1"/>
        <c:axId val="84655939"/>
        <c:axId val="54240222"/>
      </c:lineChart>
      <c:catAx>
        <c:axId val="8465593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9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pPr>
          </a:p>
        </c:txPr>
        <c:crossAx val="54240222"/>
        <c:crosses val="autoZero"/>
        <c:auto val="1"/>
        <c:lblAlgn val="ctr"/>
        <c:lblOffset val="100"/>
        <c:noMultiLvlLbl val="0"/>
      </c:catAx>
      <c:valAx>
        <c:axId val="54240222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pPr>
          </a:p>
        </c:txPr>
        <c:crossAx val="84655939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1" sz="1100" spc="-1" strike="noStrike">
              <a:solidFill>
                <a:srgbClr val="000000"/>
              </a:solidFill>
              <a:latin typeface="Times New Roman"/>
              <a:ea typeface="Times New Roman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3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  <a:r>
              <a:rPr b="1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Средний балл по предметам ЕГЭ 
в Камчатском крае 
(2023, 2024 гг.)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rgbClr val="7f00fe"/>
            </a:solidFill>
            <a:ln w="0">
              <a:noFill/>
            </a:ln>
          </c:spPr>
          <c:invertIfNegative val="0"/>
          <c:dPt>
            <c:idx val="6"/>
            <c:invertIfNegative val="0"/>
            <c:spPr>
              <a:solidFill>
                <a:srgbClr val="7f00fe"/>
              </a:solidFill>
              <a:ln w="0">
                <a:noFill/>
              </a:ln>
            </c:spPr>
          </c:dPt>
          <c:dPt>
            <c:idx val="10"/>
            <c:invertIfNegative val="0"/>
            <c:spPr>
              <a:solidFill>
                <a:srgbClr val="7f00fe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6"/>
              <c:numFmt formatCode="General" sourceLinked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10"/>
              <c:numFmt formatCode="General" sourceLinked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 </c:separator>
            </c:dLbl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XO Oriel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Информатика</c:v>
                </c:pt>
                <c:pt idx="1">
                  <c:v>География</c:v>
                </c:pt>
                <c:pt idx="2">
                  <c:v>Биология</c:v>
                </c:pt>
                <c:pt idx="3">
                  <c:v>Английский язык</c:v>
                </c:pt>
                <c:pt idx="4">
                  <c:v>Литература</c:v>
                </c:pt>
                <c:pt idx="5">
                  <c:v>Обществознание</c:v>
                </c:pt>
                <c:pt idx="6">
                  <c:v>Химия</c:v>
                </c:pt>
                <c:pt idx="7">
                  <c:v>История</c:v>
                </c:pt>
                <c:pt idx="8">
                  <c:v>Физика</c:v>
                </c:pt>
                <c:pt idx="9">
                  <c:v>Математика (профильный уровень)</c:v>
                </c:pt>
                <c:pt idx="10">
                  <c:v>Русский язык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49.6</c:v>
                </c:pt>
                <c:pt idx="1">
                  <c:v>50.9</c:v>
                </c:pt>
                <c:pt idx="2">
                  <c:v>47.3</c:v>
                </c:pt>
                <c:pt idx="3">
                  <c:v>53.5</c:v>
                </c:pt>
                <c:pt idx="4">
                  <c:v>49.9</c:v>
                </c:pt>
                <c:pt idx="5">
                  <c:v>52.8</c:v>
                </c:pt>
                <c:pt idx="6">
                  <c:v>47.1</c:v>
                </c:pt>
                <c:pt idx="7">
                  <c:v>52.4</c:v>
                </c:pt>
                <c:pt idx="8">
                  <c:v>48.2</c:v>
                </c:pt>
                <c:pt idx="9">
                  <c:v>53</c:v>
                </c:pt>
                <c:pt idx="10">
                  <c:v>67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2024 г.</c:v>
                </c:pt>
              </c:strCache>
            </c:strRef>
          </c:tx>
          <c:spPr>
            <a:solidFill>
              <a:srgbClr val="00ffff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XO Oriel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Информатика</c:v>
                </c:pt>
                <c:pt idx="1">
                  <c:v>География</c:v>
                </c:pt>
                <c:pt idx="2">
                  <c:v>Биология</c:v>
                </c:pt>
                <c:pt idx="3">
                  <c:v>Английский язык</c:v>
                </c:pt>
                <c:pt idx="4">
                  <c:v>Литература</c:v>
                </c:pt>
                <c:pt idx="5">
                  <c:v>Обществознание</c:v>
                </c:pt>
                <c:pt idx="6">
                  <c:v>Химия</c:v>
                </c:pt>
                <c:pt idx="7">
                  <c:v>История</c:v>
                </c:pt>
                <c:pt idx="8">
                  <c:v>Физика</c:v>
                </c:pt>
                <c:pt idx="9">
                  <c:v>Математика (профильный уровень)</c:v>
                </c:pt>
                <c:pt idx="10">
                  <c:v>Русский язык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1"/>
                <c:pt idx="0">
                  <c:v>48.3</c:v>
                </c:pt>
                <c:pt idx="1">
                  <c:v>50.3</c:v>
                </c:pt>
                <c:pt idx="2">
                  <c:v>51.1</c:v>
                </c:pt>
                <c:pt idx="3">
                  <c:v>52.3</c:v>
                </c:pt>
                <c:pt idx="4">
                  <c:v>52.5</c:v>
                </c:pt>
                <c:pt idx="5">
                  <c:v>52.6</c:v>
                </c:pt>
                <c:pt idx="6">
                  <c:v>52.9</c:v>
                </c:pt>
                <c:pt idx="7">
                  <c:v>55.2</c:v>
                </c:pt>
                <c:pt idx="8">
                  <c:v>56.8</c:v>
                </c:pt>
                <c:pt idx="9">
                  <c:v>58.1</c:v>
                </c:pt>
                <c:pt idx="10">
                  <c:v>60.3</c:v>
                </c:pt>
              </c:numCache>
            </c:numRef>
          </c:val>
        </c:ser>
        <c:gapWidth val="100"/>
        <c:overlap val="0"/>
        <c:axId val="65680245"/>
        <c:axId val="19340835"/>
      </c:barChart>
      <c:catAx>
        <c:axId val="65680245"/>
        <c:scaling>
          <c:orientation val="minMax"/>
        </c:scaling>
        <c:delete val="0"/>
        <c:axPos val="b"/>
        <c:numFmt formatCode="[$-419]dd/mm/yyyy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XO Oriel"/>
                <a:ea typeface="DejaVu Sans"/>
              </a:defRPr>
            </a:pPr>
          </a:p>
        </c:txPr>
        <c:crossAx val="19340835"/>
        <c:crosses val="autoZero"/>
        <c:auto val="1"/>
        <c:lblAlgn val="ctr"/>
        <c:lblOffset val="100"/>
        <c:noMultiLvlLbl val="0"/>
      </c:catAx>
      <c:valAx>
        <c:axId val="19340835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XO Oriel"/>
                <a:ea typeface="DejaVu Sans"/>
              </a:defRPr>
            </a:pPr>
          </a:p>
        </c:txPr>
        <c:crossAx val="65680245"/>
        <c:crossesAt val="1"/>
        <c:crossBetween val="between"/>
      </c:valAx>
      <c:spPr>
        <a:noFill/>
        <a:ln w="0">
          <a:solidFill>
            <a:srgbClr val="b3b3b3"/>
          </a:solidFill>
        </a:ln>
      </c:spPr>
    </c:plotArea>
    <c:legend>
      <c:legendPos val="r"/>
      <c:layout>
        <c:manualLayout>
          <c:xMode val="edge"/>
          <c:yMode val="edge"/>
          <c:x val="0.0303670658213978"/>
          <c:y val="0.7685"/>
          <c:w val="0.127494717069735"/>
          <c:h val="0.068437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XO Oriel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Математика (профильный уровень)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Математика </c:v>
                </c:pt>
              </c:strCache>
            </c:strRef>
          </c:tx>
          <c:spPr>
            <a:solidFill>
              <a:srgbClr val="7f00fe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9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Петропавловск-Камчатский ГО</c:v>
                </c:pt>
                <c:pt idx="1">
                  <c:v>Алеутский МО</c:v>
                </c:pt>
                <c:pt idx="2">
                  <c:v>Быстринский МО</c:v>
                </c:pt>
                <c:pt idx="3">
                  <c:v>Елизовский МР</c:v>
                </c:pt>
                <c:pt idx="4">
                  <c:v>Мильковский МО</c:v>
                </c:pt>
                <c:pt idx="5">
                  <c:v>Соболевский МР</c:v>
                </c:pt>
                <c:pt idx="6">
                  <c:v>Усть-Большерецкий МР</c:v>
                </c:pt>
                <c:pt idx="7">
                  <c:v>Усть-Камчатский МО</c:v>
                </c:pt>
                <c:pt idx="8">
                  <c:v>ГО "поселок "Палана"</c:v>
                </c:pt>
                <c:pt idx="9">
                  <c:v>Вилючинский ГО</c:v>
                </c:pt>
                <c:pt idx="10">
                  <c:v>Карагинский МР</c:v>
                </c:pt>
                <c:pt idx="11">
                  <c:v>Олюторский МР</c:v>
                </c:pt>
                <c:pt idx="12">
                  <c:v>Тигильский МО</c:v>
                </c:pt>
                <c:pt idx="13">
                  <c:v>Пенжинский МР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59.33</c:v>
                </c:pt>
                <c:pt idx="2">
                  <c:v>46.29</c:v>
                </c:pt>
                <c:pt idx="3">
                  <c:v>60.23</c:v>
                </c:pt>
                <c:pt idx="4">
                  <c:v>52</c:v>
                </c:pt>
                <c:pt idx="5">
                  <c:v>52</c:v>
                </c:pt>
                <c:pt idx="6">
                  <c:v>51.57</c:v>
                </c:pt>
                <c:pt idx="7">
                  <c:v>49.85</c:v>
                </c:pt>
                <c:pt idx="9">
                  <c:v>52.28</c:v>
                </c:pt>
                <c:pt idx="10">
                  <c:v>58</c:v>
                </c:pt>
                <c:pt idx="11">
                  <c:v>41.71</c:v>
                </c:pt>
                <c:pt idx="12">
                  <c:v>43.29</c:v>
                </c:pt>
                <c:pt idx="13">
                  <c:v>54.4</c:v>
                </c:pt>
              </c:numCache>
            </c:numRef>
          </c:val>
        </c:ser>
        <c:gapWidth val="219"/>
        <c:overlap val="0"/>
        <c:axId val="46905262"/>
        <c:axId val="32796294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Средний балл по региону</c:v>
                </c:pt>
              </c:strCache>
            </c:strRef>
          </c:tx>
          <c:spPr>
            <a:solidFill>
              <a:srgbClr val="ffc000"/>
            </a:solidFill>
            <a:ln cap="rnd" w="28440">
              <a:solidFill>
                <a:srgbClr val="ffc000"/>
              </a:solidFill>
              <a:round/>
            </a:ln>
          </c:spPr>
          <c:marker>
            <c:symbol val="none"/>
          </c:marker>
          <c:dPt>
            <c:idx val="13"/>
            <c:marker>
              <c:symbol val="none"/>
            </c:marker>
          </c:dPt>
          <c:dLbls>
            <c:dLbl>
              <c:idx val="13"/>
              <c:numFmt formatCode="0.0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ff0000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900" spc="-1" strike="noStrike">
                    <a:solidFill>
                      <a:srgbClr val="ff0000"/>
                    </a:solidFill>
                    <a:latin typeface="Times New Roman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Петропавловск-Камчатский ГО</c:v>
                </c:pt>
                <c:pt idx="1">
                  <c:v>Алеутский МО</c:v>
                </c:pt>
                <c:pt idx="2">
                  <c:v>Быстринский МО</c:v>
                </c:pt>
                <c:pt idx="3">
                  <c:v>Елизовский МР</c:v>
                </c:pt>
                <c:pt idx="4">
                  <c:v>Мильковский МО</c:v>
                </c:pt>
                <c:pt idx="5">
                  <c:v>Соболевский МР</c:v>
                </c:pt>
                <c:pt idx="6">
                  <c:v>Усть-Большерецкий МР</c:v>
                </c:pt>
                <c:pt idx="7">
                  <c:v>Усть-Камчатский МО</c:v>
                </c:pt>
                <c:pt idx="8">
                  <c:v>ГО "поселок "Палана"</c:v>
                </c:pt>
                <c:pt idx="9">
                  <c:v>Вилючинский ГО</c:v>
                </c:pt>
                <c:pt idx="10">
                  <c:v>Карагинский МР</c:v>
                </c:pt>
                <c:pt idx="11">
                  <c:v>Олюторский МР</c:v>
                </c:pt>
                <c:pt idx="12">
                  <c:v>Тигильский МО</c:v>
                </c:pt>
                <c:pt idx="13">
                  <c:v>Пенжинский МР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4"/>
                <c:pt idx="0">
                  <c:v>58.14</c:v>
                </c:pt>
                <c:pt idx="1">
                  <c:v>58.14</c:v>
                </c:pt>
                <c:pt idx="2">
                  <c:v>58.14</c:v>
                </c:pt>
                <c:pt idx="3">
                  <c:v>58.14</c:v>
                </c:pt>
                <c:pt idx="4">
                  <c:v>58.14</c:v>
                </c:pt>
                <c:pt idx="5">
                  <c:v>58.14</c:v>
                </c:pt>
                <c:pt idx="6">
                  <c:v>58.14</c:v>
                </c:pt>
                <c:pt idx="7">
                  <c:v>58.14</c:v>
                </c:pt>
                <c:pt idx="8">
                  <c:v>58.14</c:v>
                </c:pt>
                <c:pt idx="9">
                  <c:v>58.14</c:v>
                </c:pt>
                <c:pt idx="10">
                  <c:v>58.14</c:v>
                </c:pt>
                <c:pt idx="11">
                  <c:v>58.14</c:v>
                </c:pt>
                <c:pt idx="12">
                  <c:v>58.14</c:v>
                </c:pt>
                <c:pt idx="13">
                  <c:v>58.14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46905262"/>
        <c:axId val="32796294"/>
      </c:lineChart>
      <c:catAx>
        <c:axId val="4690526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9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</a:p>
        </c:txPr>
        <c:crossAx val="32796294"/>
        <c:crosses val="autoZero"/>
        <c:auto val="1"/>
        <c:lblAlgn val="ctr"/>
        <c:lblOffset val="100"/>
        <c:noMultiLvlLbl val="0"/>
      </c:catAx>
      <c:valAx>
        <c:axId val="32796294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</a:p>
        </c:txPr>
        <c:crossAx val="46905262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1" sz="900" spc="-1" strike="noStrike">
              <a:solidFill>
                <a:srgbClr val="000000"/>
              </a:solidFill>
              <a:latin typeface="Times New Roman"/>
              <a:ea typeface="DejaVu Sans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Русский язык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rgbClr val="7f00fe"/>
            </a:solidFill>
            <a:ln w="0">
              <a:noFill/>
            </a:ln>
          </c:spPr>
          <c:invertIfNegative val="0"/>
          <c:dLbls>
            <c:numFmt formatCode="0.0" sourceLinked="0"/>
            <c:txPr>
              <a:bodyPr wrap="square"/>
              <a:lstStyle/>
              <a:p>
                <a:pPr>
                  <a:defRPr b="1" sz="9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Петропавловск-Камчатский ГО</c:v>
                </c:pt>
                <c:pt idx="1">
                  <c:v>Алеутский МО</c:v>
                </c:pt>
                <c:pt idx="2">
                  <c:v>Быстринский МО</c:v>
                </c:pt>
                <c:pt idx="3">
                  <c:v>Елизовский МР</c:v>
                </c:pt>
                <c:pt idx="4">
                  <c:v>Мильковский МО</c:v>
                </c:pt>
                <c:pt idx="5">
                  <c:v>Соболевский МР</c:v>
                </c:pt>
                <c:pt idx="6">
                  <c:v>Усть-Большерецкий МР</c:v>
                </c:pt>
                <c:pt idx="7">
                  <c:v>Усть-Камчатский МО</c:v>
                </c:pt>
                <c:pt idx="8">
                  <c:v>ГО "поселок "Палана"</c:v>
                </c:pt>
                <c:pt idx="9">
                  <c:v>Вилючинский ГО</c:v>
                </c:pt>
                <c:pt idx="10">
                  <c:v>Карагинский МР</c:v>
                </c:pt>
                <c:pt idx="11">
                  <c:v>Олюторский МР</c:v>
                </c:pt>
                <c:pt idx="12">
                  <c:v>Тигильский МО</c:v>
                </c:pt>
                <c:pt idx="13">
                  <c:v>Пенжинский МР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61.67</c:v>
                </c:pt>
                <c:pt idx="1">
                  <c:v>66.25</c:v>
                </c:pt>
                <c:pt idx="2">
                  <c:v>55.27</c:v>
                </c:pt>
                <c:pt idx="3">
                  <c:v>60.73</c:v>
                </c:pt>
                <c:pt idx="4">
                  <c:v>61.33</c:v>
                </c:pt>
                <c:pt idx="5">
                  <c:v>51.86</c:v>
                </c:pt>
                <c:pt idx="6">
                  <c:v>57.77</c:v>
                </c:pt>
                <c:pt idx="7">
                  <c:v>57.42</c:v>
                </c:pt>
                <c:pt idx="8">
                  <c:v>56.1</c:v>
                </c:pt>
                <c:pt idx="9">
                  <c:v>61.07</c:v>
                </c:pt>
                <c:pt idx="10">
                  <c:v>64.81</c:v>
                </c:pt>
                <c:pt idx="11">
                  <c:v>53.52</c:v>
                </c:pt>
                <c:pt idx="12">
                  <c:v>48.38</c:v>
                </c:pt>
                <c:pt idx="13">
                  <c:v>55.5</c:v>
                </c:pt>
              </c:numCache>
            </c:numRef>
          </c:val>
        </c:ser>
        <c:gapWidth val="219"/>
        <c:overlap val="-27"/>
        <c:axId val="22117311"/>
        <c:axId val="62582512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Средний балл по региону</c:v>
                </c:pt>
              </c:strCache>
            </c:strRef>
          </c:tx>
          <c:spPr>
            <a:solidFill>
              <a:srgbClr val="ffc000"/>
            </a:solidFill>
            <a:ln cap="rnd" w="28440">
              <a:solidFill>
                <a:srgbClr val="ffc000"/>
              </a:solidFill>
              <a:round/>
            </a:ln>
          </c:spPr>
          <c:marker>
            <c:symbol val="none"/>
          </c:marker>
          <c:dPt>
            <c:idx val="13"/>
            <c:marker>
              <c:symbol val="none"/>
            </c:marker>
          </c:dPt>
          <c:dLbls>
            <c:dLbl>
              <c:idx val="13"/>
              <c:numFmt formatCode="0.0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ff0000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900" spc="-1" strike="noStrike">
                    <a:solidFill>
                      <a:srgbClr val="ff0000"/>
                    </a:solidFill>
                    <a:latin typeface="Times New Roman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4"/>
                <c:pt idx="0">
                  <c:v>Петропавловск-Камчатский ГО</c:v>
                </c:pt>
                <c:pt idx="1">
                  <c:v>Алеутский МО</c:v>
                </c:pt>
                <c:pt idx="2">
                  <c:v>Быстринский МО</c:v>
                </c:pt>
                <c:pt idx="3">
                  <c:v>Елизовский МР</c:v>
                </c:pt>
                <c:pt idx="4">
                  <c:v>Мильковский МО</c:v>
                </c:pt>
                <c:pt idx="5">
                  <c:v>Соболевский МР</c:v>
                </c:pt>
                <c:pt idx="6">
                  <c:v>Усть-Большерецкий МР</c:v>
                </c:pt>
                <c:pt idx="7">
                  <c:v>Усть-Камчатский МО</c:v>
                </c:pt>
                <c:pt idx="8">
                  <c:v>ГО "поселок "Палана"</c:v>
                </c:pt>
                <c:pt idx="9">
                  <c:v>Вилючинский ГО</c:v>
                </c:pt>
                <c:pt idx="10">
                  <c:v>Карагинский МР</c:v>
                </c:pt>
                <c:pt idx="11">
                  <c:v>Олюторский МР</c:v>
                </c:pt>
                <c:pt idx="12">
                  <c:v>Тигильский МО</c:v>
                </c:pt>
                <c:pt idx="13">
                  <c:v>Пенжинский МР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4"/>
                <c:pt idx="0">
                  <c:v>60.28</c:v>
                </c:pt>
                <c:pt idx="1">
                  <c:v>60.28</c:v>
                </c:pt>
                <c:pt idx="2">
                  <c:v>60.28</c:v>
                </c:pt>
                <c:pt idx="3">
                  <c:v>60.28</c:v>
                </c:pt>
                <c:pt idx="4">
                  <c:v>60.28</c:v>
                </c:pt>
                <c:pt idx="5">
                  <c:v>60.28</c:v>
                </c:pt>
                <c:pt idx="6">
                  <c:v>60.28</c:v>
                </c:pt>
                <c:pt idx="7">
                  <c:v>60.28</c:v>
                </c:pt>
                <c:pt idx="8">
                  <c:v>60.28</c:v>
                </c:pt>
                <c:pt idx="9">
                  <c:v>60.28</c:v>
                </c:pt>
                <c:pt idx="10">
                  <c:v>60.28</c:v>
                </c:pt>
                <c:pt idx="11">
                  <c:v>60.28</c:v>
                </c:pt>
                <c:pt idx="12">
                  <c:v>60.28</c:v>
                </c:pt>
                <c:pt idx="13">
                  <c:v>60.28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22117311"/>
        <c:axId val="62582512"/>
      </c:lineChart>
      <c:catAx>
        <c:axId val="2211731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9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</a:p>
        </c:txPr>
        <c:crossAx val="62582512"/>
        <c:crosses val="autoZero"/>
        <c:auto val="1"/>
        <c:lblAlgn val="ctr"/>
        <c:lblOffset val="100"/>
        <c:noMultiLvlLbl val="0"/>
      </c:catAx>
      <c:valAx>
        <c:axId val="62582512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</a:p>
        </c:txPr>
        <c:crossAx val="22117311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1" sz="900" spc="-1" strike="noStrike">
              <a:solidFill>
                <a:srgbClr val="000000"/>
              </a:solidFill>
              <a:latin typeface="Times New Roman"/>
              <a:ea typeface="DejaVu Sans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300" spc="-1" strike="noStrike">
                <a:solidFill>
                  <a:srgbClr val="000000"/>
                </a:solidFill>
                <a:latin typeface="XO Oriel"/>
                <a:ea typeface="DejaVu Sans"/>
              </a:defRPr>
            </a:pPr>
            <a:r>
              <a:rPr b="0" sz="1300" spc="-1" strike="noStrike">
                <a:solidFill>
                  <a:srgbClr val="000000"/>
                </a:solidFill>
                <a:latin typeface="XO Oriel"/>
                <a:ea typeface="DejaVu Sans"/>
              </a:rPr>
              <a:t>Результаты "Президентских" дней, %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  <c:perspective val="1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Улучшение результата</c:v>
                </c:pt>
              </c:strCache>
            </c:strRef>
          </c:tx>
          <c:spPr>
            <a:solidFill>
              <a:srgbClr val="00ffff">
                <a:alpha val="80000"/>
              </a:srgbClr>
            </a:solidFill>
            <a:ln w="0">
              <a:noFill/>
            </a:ln>
          </c:spPr>
          <c:explosion val="50"/>
          <c:dPt>
            <c:idx val="0"/>
            <c:explosion val="51"/>
            <c:spPr>
              <a:solidFill>
                <a:srgbClr val="004586">
                  <a:alpha val="80000"/>
                </a:srgbClr>
              </a:solidFill>
              <a:ln w="0">
                <a:noFill/>
              </a:ln>
            </c:spPr>
          </c:dPt>
          <c:dPt>
            <c:idx val="1"/>
            <c:explosion val="50"/>
            <c:spPr>
              <a:solidFill>
                <a:srgbClr val="ff420e">
                  <a:alpha val="80000"/>
                </a:srgbClr>
              </a:solidFill>
              <a:ln w="0">
                <a:noFill/>
              </a:ln>
            </c:spPr>
          </c:dPt>
          <c:dPt>
            <c:idx val="2"/>
            <c:explosion val="50"/>
            <c:spPr>
              <a:solidFill>
                <a:srgbClr val="e3e300">
                  <a:alpha val="80000"/>
                </a:srgbClr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none"/>
                <a:lstStyle/>
                <a:p>
                  <a:pPr>
                    <a:defRPr b="1" sz="20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1"/>
              <c:numFmt formatCode="General" sourceLinked="0"/>
              <c:txPr>
                <a:bodyPr wrap="none"/>
                <a:lstStyle/>
                <a:p>
                  <a:pPr>
                    <a:defRPr b="1" sz="20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2"/>
              <c:numFmt formatCode="General" sourceLinked="0"/>
              <c:txPr>
                <a:bodyPr wrap="none"/>
                <a:lstStyle/>
                <a:p>
                  <a:pPr>
                    <a:defRPr b="1" sz="20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 </c:separator>
            </c:dLbl>
            <c:txPr>
              <a:bodyPr wrap="none"/>
              <a:lstStyle/>
              <a:p>
                <a:pPr>
                  <a:defRPr b="1" sz="2000" spc="-1" strike="noStrike">
                    <a:solidFill>
                      <a:srgbClr val="ffffff"/>
                    </a:solidFill>
                    <a:latin typeface="Times New Roman"/>
                    <a:ea typeface="DejaVu San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eparator> </c:separator>
            <c:showLeaderLines val="1"/>
          </c:dLbls>
          <c:cat>
            <c:strRef>
              <c:f>categories</c:f>
              <c:strCache>
                <c:ptCount val="3"/>
                <c:pt idx="0">
                  <c:v>Улучшение результата</c:v>
                </c:pt>
                <c:pt idx="1">
                  <c:v>Ухудшение результата</c:v>
                </c:pt>
                <c:pt idx="2">
                  <c:v>Результат без изменений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63.5</c:v>
                </c:pt>
                <c:pt idx="1">
                  <c:v>25.5</c:v>
                </c:pt>
                <c:pt idx="2">
                  <c:v>8.6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Ухудшение результата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4586"/>
              </a:solidFill>
              <a:ln w="0">
                <a:noFill/>
              </a:ln>
            </c:spPr>
          </c:dPt>
          <c:dPt>
            <c:idx val="1"/>
            <c:spPr>
              <a:solidFill>
                <a:srgbClr val="ff420e"/>
              </a:solidFill>
              <a:ln w="0">
                <a:noFill/>
              </a:ln>
            </c:spPr>
          </c:dPt>
          <c:dPt>
            <c:idx val="2"/>
            <c:spPr>
              <a:solidFill>
                <a:srgbClr val="ffd320"/>
              </a:solidFill>
              <a:ln w="0">
                <a:noFill/>
              </a:ln>
            </c:spPr>
          </c:dPt>
          <c:dLbls>
            <c:dLbl>
              <c:idx val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2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XO Oriel"/>
                    <a:ea typeface="DejaVu San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 </c:separator>
            <c:showLeaderLines val="1"/>
          </c:dLbls>
          <c:cat>
            <c:strRef>
              <c:f>categories</c:f>
              <c:strCache>
                <c:ptCount val="3"/>
                <c:pt idx="0">
                  <c:v>Улучшение результата</c:v>
                </c:pt>
                <c:pt idx="1">
                  <c:v>Ухудшение результата</c:v>
                </c:pt>
                <c:pt idx="2">
                  <c:v>Результат без изменений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Результат без изменений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004586"/>
              </a:solidFill>
              <a:ln w="0">
                <a:noFill/>
              </a:ln>
            </c:spPr>
          </c:dPt>
          <c:dPt>
            <c:idx val="1"/>
            <c:spPr>
              <a:solidFill>
                <a:srgbClr val="ff420e"/>
              </a:solidFill>
              <a:ln w="0">
                <a:noFill/>
              </a:ln>
            </c:spPr>
          </c:dPt>
          <c:dPt>
            <c:idx val="2"/>
            <c:spPr>
              <a:solidFill>
                <a:srgbClr val="ffd320"/>
              </a:solidFill>
              <a:ln w="0">
                <a:noFill/>
              </a:ln>
            </c:spPr>
          </c:dPt>
          <c:dLbls>
            <c:dLbl>
              <c:idx val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2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XO Oriel"/>
                    <a:ea typeface="DejaVu San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 </c:separator>
            <c:showLeaderLines val="1"/>
          </c:dLbls>
          <c:cat>
            <c:strRef>
              <c:f>categories</c:f>
              <c:strCache>
                <c:ptCount val="3"/>
                <c:pt idx="0">
                  <c:v>Улучшение результата</c:v>
                </c:pt>
                <c:pt idx="1">
                  <c:v>Ухудшение результата</c:v>
                </c:pt>
                <c:pt idx="2">
                  <c:v>Результат без изменений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</c:numCache>
            </c:numRef>
          </c:val>
        </c:ser>
      </c:pie3DChart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XO Oriel"/>
              <a:ea typeface="DejaVu Sans"/>
            </a:defRPr>
          </a:pPr>
        </a:p>
      </c:txPr>
    </c:legend>
    <c:plotVisOnly val="1"/>
    <c:dispBlanksAs val="zero"/>
  </c:chart>
  <c:spPr>
    <a:noFill/>
    <a:ln w="0">
      <a:noFill/>
    </a:ln>
  </c:spPr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1"/>
      <c:rotY val="25"/>
      <c:rAngAx val="1"/>
      <c:perspective val="40"/>
    </c:view3D>
    <c:floor>
      <c:spPr>
        <a:solidFill>
          <a:srgbClr val="cccccc"/>
        </a:solidFill>
        <a:ln w="0">
          <a:noFill/>
        </a:ln>
      </c:spPr>
    </c:floor>
    <c:sideWall>
      <c:spPr>
        <a:noFill/>
        <a:ln w="0">
          <a:noFill/>
        </a:ln>
      </c:spPr>
    </c:sideWall>
    <c:backWall>
      <c:spPr>
        <a:noFill/>
        <a:ln w="0">
          <a:noFill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1 СТЕПЕНЬ</c:v>
                </c:pt>
              </c:strCache>
            </c:strRef>
          </c:tx>
          <c:spPr>
            <a:solidFill>
              <a:srgbClr val="caca00">
                <a:alpha val="80000"/>
              </a:srgbClr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caca00">
                  <a:alpha val="80000"/>
                </a:srgbClr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-0.0237572014016749"/>
                  <c:y val="0"/>
                </c:manualLayout>
              </c:layout>
              <c:numFmt formatCode="General" sourceLinked="0"/>
              <c:txPr>
                <a:bodyPr wrap="none"/>
                <a:lstStyle/>
                <a:p>
                  <a:pPr>
                    <a:defRPr b="1" sz="2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 </c:separator>
            </c:dLbl>
            <c:txPr>
              <a:bodyPr wrap="none"/>
              <a:lstStyle/>
              <a:p>
                <a:pPr>
                  <a:defRPr b="1" sz="2000" spc="-1" strike="noStrike">
                    <a:solidFill>
                      <a:srgbClr val="000000"/>
                    </a:solidFill>
                    <a:latin typeface="XO Oriel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117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 СТЕПЕНЬ</c:v>
                </c:pt>
              </c:strCache>
            </c:strRef>
          </c:tx>
          <c:spPr>
            <a:solidFill>
              <a:srgbClr val="a5a5a5">
                <a:alpha val="80000"/>
              </a:srgbClr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a5a5a5">
                  <a:alpha val="80000"/>
                </a:srgbClr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-0.0237572014016749"/>
                  <c:y val="0"/>
                </c:manualLayout>
              </c:layout>
              <c:numFmt formatCode="General" sourceLinked="0"/>
              <c:txPr>
                <a:bodyPr wrap="none"/>
                <a:lstStyle/>
                <a:p>
                  <a:pPr>
                    <a:defRPr b="1" sz="2000" spc="-1" strike="noStrike">
                      <a:solidFill>
                        <a:srgbClr val="000000"/>
                      </a:solidFill>
                      <a:latin typeface="XO Oriel"/>
                      <a:ea typeface="DejaVu San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 </c:separator>
            </c:dLbl>
            <c:txPr>
              <a:bodyPr wrap="none"/>
              <a:lstStyle/>
              <a:p>
                <a:pPr>
                  <a:defRPr b="1" sz="2000" spc="-1" strike="noStrike">
                    <a:solidFill>
                      <a:srgbClr val="000000"/>
                    </a:solidFill>
                    <a:latin typeface="XO Oriel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</c:ser>
        <c:gapWidth val="100"/>
        <c:shape val="box"/>
        <c:axId val="12342975"/>
        <c:axId val="74173152"/>
        <c:axId val="0"/>
      </c:bar3DChart>
      <c:catAx>
        <c:axId val="12342975"/>
        <c:scaling>
          <c:orientation val="minMax"/>
        </c:scaling>
        <c:delete val="0"/>
        <c:axPos val="b"/>
        <c:numFmt formatCode="[$-419]dd/mm/yyyy" sourceLinked="0"/>
        <c:majorTickMark val="out"/>
        <c:minorTickMark val="none"/>
        <c:tickLblPos val="none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XO Oriel"/>
                <a:ea typeface="DejaVu Sans"/>
              </a:defRPr>
            </a:pPr>
          </a:p>
        </c:txPr>
        <c:crossAx val="74173152"/>
        <c:crossesAt val="0"/>
        <c:auto val="1"/>
        <c:lblAlgn val="ctr"/>
        <c:lblOffset val="100"/>
        <c:noMultiLvlLbl val="0"/>
      </c:catAx>
      <c:valAx>
        <c:axId val="74173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 w="0">
            <a:noFill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XO Oriel"/>
                <a:ea typeface="DejaVu Sans"/>
              </a:defRPr>
            </a:pPr>
          </a:p>
        </c:txPr>
        <c:crossAx val="12342975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596365148185544"/>
          <c:y val="0.315783700778765"/>
          <c:w val="0.333729286690028"/>
          <c:h val="0.557858944828343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1" sz="2100" spc="-1" strike="noStrike">
              <a:solidFill>
                <a:srgbClr val="000000"/>
              </a:solidFill>
              <a:latin typeface="XO Oriel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300" spc="-1" strike="noStrike">
                <a:solidFill>
                  <a:srgbClr val="000000"/>
                </a:solidFill>
                <a:latin typeface="XO Oriel"/>
                <a:ea typeface="DejaVu Sans"/>
              </a:defRPr>
            </a:pPr>
            <a:r>
              <a:rPr b="0" sz="1300" spc="-1" strike="noStrike">
                <a:solidFill>
                  <a:srgbClr val="000000"/>
                </a:solidFill>
                <a:latin typeface="XO Oriel"/>
                <a:ea typeface="DejaVu Sans"/>
              </a:rPr>
              <a:t>Поступление в вузы
(% от общего количества поступивших в вузы</a:t>
            </a:r>
          </a:p>
        </c:rich>
      </c:tx>
      <c:layout>
        <c:manualLayout>
          <c:xMode val="edge"/>
          <c:yMode val="edge"/>
          <c:x val="0.05317704238439"/>
          <c:y val="0.0312022837416185"/>
        </c:manualLayout>
      </c:layout>
      <c:overlay val="0"/>
      <c:spPr>
        <a:noFill/>
        <a:ln w="0">
          <a:noFill/>
        </a:ln>
      </c:spPr>
    </c:title>
    <c:autoTitleDeleted val="0"/>
    <c:view3D>
      <c:rotX val="11"/>
      <c:rotY val="25"/>
      <c:rAngAx val="1"/>
      <c:perspective val="40"/>
    </c:view3D>
    <c:floor>
      <c:spPr>
        <a:solidFill>
          <a:srgbClr val="cccccc"/>
        </a:solidFill>
        <a:ln w="0">
          <a:noFill/>
        </a:ln>
      </c:spPr>
    </c:floor>
    <c:sideWall>
      <c:spPr>
        <a:noFill/>
        <a:ln w="0">
          <a:solidFill>
            <a:srgbClr val="b3b3b3">
              <a:alpha val="0"/>
            </a:srgbClr>
          </a:solidFill>
        </a:ln>
      </c:spPr>
    </c:sideWall>
    <c:backWall>
      <c:spPr>
        <a:noFill/>
        <a:ln w="0">
          <a:solidFill>
            <a:srgbClr val="b3b3b3">
              <a:alpha val="0"/>
            </a:srgbClr>
          </a:solidFill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Вузы Камчатского края</c:v>
                </c:pt>
              </c:strCache>
            </c:strRef>
          </c:tx>
          <c:spPr>
            <a:solidFill>
              <a:srgbClr val="7f00fe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XO Oriel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21</c:v>
                </c:pt>
                <c:pt idx="1">
                  <c:v>19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Вузы иных регионов</c:v>
                </c:pt>
              </c:strCache>
            </c:strRef>
          </c:tx>
          <c:spPr>
            <a:solidFill>
              <a:srgbClr val="00ffff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XO Oriel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2023</c:v>
                </c:pt>
                <c:pt idx="1">
                  <c:v>2024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48</c:v>
                </c:pt>
                <c:pt idx="1">
                  <c:v>53</c:v>
                </c:pt>
              </c:numCache>
            </c:numRef>
          </c:val>
        </c:ser>
        <c:gapWidth val="100"/>
        <c:shape val="box"/>
        <c:axId val="38305246"/>
        <c:axId val="95886843"/>
        <c:axId val="0"/>
      </c:bar3DChart>
      <c:catAx>
        <c:axId val="38305246"/>
        <c:scaling>
          <c:orientation val="minMax"/>
        </c:scaling>
        <c:delete val="0"/>
        <c:axPos val="b"/>
        <c:numFmt formatCode="[$-419]dd/mm/yyyy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XO Oriel"/>
                <a:ea typeface="DejaVu Sans"/>
              </a:defRPr>
            </a:pPr>
          </a:p>
        </c:txPr>
        <c:crossAx val="95886843"/>
        <c:crosses val="autoZero"/>
        <c:auto val="1"/>
        <c:lblAlgn val="ctr"/>
        <c:lblOffset val="100"/>
        <c:noMultiLvlLbl val="0"/>
      </c:catAx>
      <c:valAx>
        <c:axId val="95886843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XO Oriel"/>
                <a:ea typeface="DejaVu Sans"/>
              </a:defRPr>
            </a:pPr>
          </a:p>
        </c:txPr>
        <c:crossAx val="38305246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0575508746876116"/>
          <c:y val="0.149167606287723"/>
          <c:w val="0.330739021777936"/>
          <c:h val="0.0810506068846587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XO Oriel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Распределение отметок по предметам ОГЭ</a:t>
            </a:r>
          </a:p>
        </c:rich>
      </c:tx>
      <c:layout>
        <c:manualLayout>
          <c:xMode val="edge"/>
          <c:yMode val="edge"/>
          <c:x val="0.101682692307692"/>
          <c:y val="0.0166863439590712"/>
        </c:manualLayout>
      </c:layout>
      <c:overlay val="0"/>
      <c:spPr>
        <a:noFill/>
        <a:ln w="0">
          <a:noFill/>
        </a:ln>
      </c:spPr>
    </c:title>
    <c:autoTitleDeleted val="0"/>
    <c:view3D>
      <c:rotX val="10"/>
      <c:rotY val="25"/>
      <c:rAngAx val="0"/>
      <c:perspective val="40"/>
    </c:view3D>
    <c:floor>
      <c:spPr>
        <a:solidFill>
          <a:srgbClr val="d9d9d9"/>
        </a:solidFill>
        <a:ln w="0">
          <a:noFill/>
        </a:ln>
      </c:spPr>
    </c:floor>
    <c:sideWall>
      <c:spPr>
        <a:noFill/>
        <a:ln w="0">
          <a:noFill/>
        </a:ln>
      </c:spPr>
    </c:sideWall>
    <c:backWall>
      <c:spPr>
        <a:noFill/>
        <a:ln w="0">
          <a:noFill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получили "2"</c:v>
                </c:pt>
              </c:strCache>
            </c:strRef>
          </c:tx>
          <c:spPr>
            <a:solidFill>
              <a:srgbClr val="7f00fe"/>
            </a:solidFill>
            <a:ln w="0">
              <a:noFill/>
            </a:ln>
          </c:spPr>
          <c:invertIfNegative val="0"/>
          <c:dLbls>
            <c:numFmt formatCode="0.0%" sourceLinked="0"/>
            <c:txPr>
              <a:bodyPr wrap="square"/>
              <a:lstStyle/>
              <a:p>
                <a:pPr>
                  <a:defRPr b="1" sz="9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1"/>
                <c:pt idx="0">
                  <c:v>Математика</c:v>
                </c:pt>
                <c:pt idx="1">
                  <c:v>Русский язык</c:v>
                </c:pt>
                <c:pt idx="2">
                  <c:v>Английский язык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Информатика</c:v>
                </c:pt>
                <c:pt idx="6">
                  <c:v>История</c:v>
                </c:pt>
                <c:pt idx="7">
                  <c:v>Литература</c:v>
                </c:pt>
                <c:pt idx="8">
                  <c:v>Обществознание</c:v>
                </c:pt>
                <c:pt idx="9">
                  <c:v>Физика</c:v>
                </c:pt>
                <c:pt idx="10">
                  <c:v>Химия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0.05</c:v>
                </c:pt>
                <c:pt idx="1">
                  <c:v>0.02</c:v>
                </c:pt>
                <c:pt idx="2">
                  <c:v>0.004</c:v>
                </c:pt>
                <c:pt idx="3">
                  <c:v>0.018</c:v>
                </c:pt>
                <c:pt idx="4">
                  <c:v>0.057</c:v>
                </c:pt>
                <c:pt idx="5">
                  <c:v>0.035</c:v>
                </c:pt>
                <c:pt idx="6">
                  <c:v>0.031</c:v>
                </c:pt>
                <c:pt idx="7">
                  <c:v>0</c:v>
                </c:pt>
                <c:pt idx="8">
                  <c:v>0.047</c:v>
                </c:pt>
                <c:pt idx="9">
                  <c:v>0</c:v>
                </c:pt>
                <c:pt idx="10">
                  <c:v>0.019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получили "4" и "5"</c:v>
                </c:pt>
              </c:strCache>
            </c:strRef>
          </c:tx>
          <c:spPr>
            <a:solidFill>
              <a:srgbClr val="00ffff"/>
            </a:solidFill>
            <a:ln w="0">
              <a:noFill/>
            </a:ln>
          </c:spPr>
          <c:invertIfNegative val="0"/>
          <c:dLbls>
            <c:numFmt formatCode="0.0%" sourceLinked="0"/>
            <c:txPr>
              <a:bodyPr wrap="square"/>
              <a:lstStyle/>
              <a:p>
                <a:pPr>
                  <a:defRPr b="1" sz="9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1"/>
                <c:pt idx="0">
                  <c:v>Математика</c:v>
                </c:pt>
                <c:pt idx="1">
                  <c:v>Русский язык</c:v>
                </c:pt>
                <c:pt idx="2">
                  <c:v>Английский язык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Информатика</c:v>
                </c:pt>
                <c:pt idx="6">
                  <c:v>История</c:v>
                </c:pt>
                <c:pt idx="7">
                  <c:v>Литература</c:v>
                </c:pt>
                <c:pt idx="8">
                  <c:v>Обществознание</c:v>
                </c:pt>
                <c:pt idx="9">
                  <c:v>Физика</c:v>
                </c:pt>
                <c:pt idx="10">
                  <c:v>Химия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1"/>
                <c:pt idx="0">
                  <c:v>0.45</c:v>
                </c:pt>
                <c:pt idx="1">
                  <c:v>0.505</c:v>
                </c:pt>
                <c:pt idx="2">
                  <c:v>0.744</c:v>
                </c:pt>
                <c:pt idx="3">
                  <c:v>0.535</c:v>
                </c:pt>
                <c:pt idx="4">
                  <c:v>0.528</c:v>
                </c:pt>
                <c:pt idx="5">
                  <c:v>0.345</c:v>
                </c:pt>
                <c:pt idx="6">
                  <c:v>0.542</c:v>
                </c:pt>
                <c:pt idx="7">
                  <c:v>0.583</c:v>
                </c:pt>
                <c:pt idx="8">
                  <c:v>0.32</c:v>
                </c:pt>
                <c:pt idx="9">
                  <c:v>0.521</c:v>
                </c:pt>
                <c:pt idx="10">
                  <c:v>0.571</c:v>
                </c:pt>
              </c:numCache>
            </c:numRef>
          </c:val>
        </c:ser>
        <c:gapWidth val="219"/>
        <c:shape val="box"/>
        <c:axId val="24369529"/>
        <c:axId val="49289185"/>
        <c:axId val="0"/>
      </c:bar3DChart>
      <c:catAx>
        <c:axId val="2436952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9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</a:p>
        </c:txPr>
        <c:crossAx val="49289185"/>
        <c:crosses val="autoZero"/>
        <c:auto val="1"/>
        <c:lblAlgn val="ctr"/>
        <c:lblOffset val="100"/>
        <c:noMultiLvlLbl val="0"/>
      </c:catAx>
      <c:valAx>
        <c:axId val="49289185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</a:p>
        </c:txPr>
        <c:crossAx val="24369529"/>
        <c:crossBetween val="between"/>
      </c:valAx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1" sz="900" spc="-1" strike="noStrike">
              <a:solidFill>
                <a:srgbClr val="000000"/>
              </a:solidFill>
              <a:latin typeface="Times New Roman"/>
              <a:ea typeface="DejaVu Sans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Средний балл по Камчатскому краю </a:t>
            </a:r>
          </a:p>
        </c:rich>
      </c:tx>
      <c:layout>
        <c:manualLayout>
          <c:xMode val="edge"/>
          <c:yMode val="edge"/>
          <c:x val="0.168310781318202"/>
          <c:y val="0.0341011743450768"/>
        </c:manualLayout>
      </c:layout>
      <c:overlay val="0"/>
      <c:spPr>
        <a:noFill/>
        <a:ln w="0">
          <a:noFill/>
        </a:ln>
      </c:spPr>
    </c:title>
    <c:autoTitleDeleted val="0"/>
    <c:view3D>
      <c:rotX val="10"/>
      <c:rotY val="25"/>
      <c:rAngAx val="0"/>
      <c:perspective val="40"/>
    </c:view3D>
    <c:floor>
      <c:spPr>
        <a:solidFill>
          <a:srgbClr val="d9d9d9"/>
        </a:solidFill>
        <a:ln w="0">
          <a:noFill/>
        </a:ln>
      </c:spPr>
    </c:floor>
    <c:sideWall>
      <c:spPr>
        <a:noFill/>
        <a:ln w="0">
          <a:noFill/>
        </a:ln>
      </c:spPr>
    </c:sideWall>
    <c:backWall>
      <c:spPr>
        <a:noFill/>
        <a:ln w="0">
          <a:noFill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КК</c:v>
                </c:pt>
              </c:strCache>
            </c:strRef>
          </c:tx>
          <c:spPr>
            <a:solidFill>
              <a:srgbClr val="7f00fe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9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1"/>
                <c:pt idx="0">
                  <c:v>Английский язык</c:v>
                </c:pt>
                <c:pt idx="1">
                  <c:v>Биология</c:v>
                </c:pt>
                <c:pt idx="2">
                  <c:v>Георгафия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Математика</c:v>
                </c:pt>
                <c:pt idx="6">
                  <c:v>Литература</c:v>
                </c:pt>
                <c:pt idx="7">
                  <c:v>Обществознание</c:v>
                </c:pt>
                <c:pt idx="8">
                  <c:v>Русский язык</c:v>
                </c:pt>
                <c:pt idx="9">
                  <c:v>Физика</c:v>
                </c:pt>
                <c:pt idx="10">
                  <c:v>Химия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4.08</c:v>
                </c:pt>
                <c:pt idx="1">
                  <c:v>3.6</c:v>
                </c:pt>
                <c:pt idx="2">
                  <c:v>3.6</c:v>
                </c:pt>
                <c:pt idx="3">
                  <c:v>3.38</c:v>
                </c:pt>
                <c:pt idx="4">
                  <c:v>3.6</c:v>
                </c:pt>
                <c:pt idx="5">
                  <c:v>3.44</c:v>
                </c:pt>
                <c:pt idx="6">
                  <c:v>3.72</c:v>
                </c:pt>
                <c:pt idx="7">
                  <c:v>3.31</c:v>
                </c:pt>
                <c:pt idx="8">
                  <c:v>3.66</c:v>
                </c:pt>
                <c:pt idx="9">
                  <c:v>3.6</c:v>
                </c:pt>
                <c:pt idx="10">
                  <c:v>3.8</c:v>
                </c:pt>
              </c:numCache>
            </c:numRef>
          </c:val>
        </c:ser>
        <c:gapWidth val="219"/>
        <c:shape val="box"/>
        <c:axId val="43833439"/>
        <c:axId val="97137812"/>
        <c:axId val="0"/>
      </c:bar3DChart>
      <c:catAx>
        <c:axId val="4383343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9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</a:p>
        </c:txPr>
        <c:crossAx val="97137812"/>
        <c:crosses val="autoZero"/>
        <c:auto val="1"/>
        <c:lblAlgn val="ctr"/>
        <c:lblOffset val="100"/>
        <c:noMultiLvlLbl val="0"/>
      </c:catAx>
      <c:valAx>
        <c:axId val="97137812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</a:p>
        </c:txPr>
        <c:crossAx val="43833439"/>
        <c:crossBetween val="between"/>
      </c:valAx>
    </c:plotArea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Средний балл ОГЭ по 
русскому языку в Камчатском крае – 3,66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МР</c:v>
                </c:pt>
              </c:strCache>
            </c:strRef>
          </c:tx>
          <c:spPr>
            <a:solidFill>
              <a:srgbClr val="00cc99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9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5"/>
                <c:pt idx="0">
                  <c:v>Алеутский МО</c:v>
                </c:pt>
                <c:pt idx="1">
                  <c:v>Быстринский МО</c:v>
                </c:pt>
                <c:pt idx="2">
                  <c:v>Вилючинский ГО</c:v>
                </c:pt>
                <c:pt idx="3">
                  <c:v>Городской округ пос. Палана</c:v>
                </c:pt>
                <c:pt idx="4">
                  <c:v>Елизовский МР</c:v>
                </c:pt>
                <c:pt idx="5">
                  <c:v>Карагинский МР</c:v>
                </c:pt>
                <c:pt idx="6">
                  <c:v>Краевые ОО</c:v>
                </c:pt>
                <c:pt idx="7">
                  <c:v>Мильковский МО</c:v>
                </c:pt>
                <c:pt idx="8">
                  <c:v>Олюторский МР</c:v>
                </c:pt>
                <c:pt idx="9">
                  <c:v>Пенжинский МР</c:v>
                </c:pt>
                <c:pt idx="10">
                  <c:v>ПКГО</c:v>
                </c:pt>
                <c:pt idx="11">
                  <c:v>Соболевский МР</c:v>
                </c:pt>
                <c:pt idx="12">
                  <c:v>Тигильский МО</c:v>
                </c:pt>
                <c:pt idx="13">
                  <c:v>Усть-Большерецкий МР</c:v>
                </c:pt>
                <c:pt idx="14">
                  <c:v>Усть-Камчатский МО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5"/>
                <c:pt idx="0">
                  <c:v>3.5</c:v>
                </c:pt>
                <c:pt idx="1">
                  <c:v>3.47</c:v>
                </c:pt>
                <c:pt idx="2">
                  <c:v>3.7</c:v>
                </c:pt>
                <c:pt idx="3">
                  <c:v>3.63</c:v>
                </c:pt>
                <c:pt idx="4">
                  <c:v>3.68</c:v>
                </c:pt>
                <c:pt idx="5">
                  <c:v>3.66</c:v>
                </c:pt>
                <c:pt idx="6">
                  <c:v>3.2</c:v>
                </c:pt>
                <c:pt idx="7">
                  <c:v>3.33</c:v>
                </c:pt>
                <c:pt idx="8">
                  <c:v>3.35</c:v>
                </c:pt>
                <c:pt idx="9">
                  <c:v>3.35</c:v>
                </c:pt>
                <c:pt idx="10">
                  <c:v>3.71</c:v>
                </c:pt>
                <c:pt idx="11">
                  <c:v>3.53</c:v>
                </c:pt>
                <c:pt idx="12">
                  <c:v>3.41</c:v>
                </c:pt>
                <c:pt idx="13">
                  <c:v>3.52</c:v>
                </c:pt>
                <c:pt idx="14">
                  <c:v>3.8</c:v>
                </c:pt>
              </c:numCache>
            </c:numRef>
          </c:val>
        </c:ser>
        <c:gapWidth val="219"/>
        <c:overlap val="-27"/>
        <c:axId val="31625660"/>
        <c:axId val="15993186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КК</c:v>
                </c:pt>
              </c:strCache>
            </c:strRef>
          </c:tx>
          <c:spPr>
            <a:solidFill>
              <a:srgbClr val="ff0000"/>
            </a:solidFill>
            <a:ln cap="rnd" w="28440">
              <a:solidFill>
                <a:srgbClr val="ff0000"/>
              </a:solidFill>
              <a:round/>
            </a:ln>
          </c:spPr>
          <c:marker>
            <c:symbol val="none"/>
          </c:marker>
          <c:dPt>
            <c:idx val="14"/>
            <c:marker>
              <c:symbol val="none"/>
            </c:marker>
          </c:dPt>
          <c:dLbls>
            <c:dLbl>
              <c:idx val="14"/>
              <c:numFmt formatCode="General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ff0000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900" spc="-1" strike="noStrike">
                    <a:solidFill>
                      <a:srgbClr val="ff0000"/>
                    </a:solidFill>
                    <a:latin typeface="Times New Roman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5"/>
                <c:pt idx="0">
                  <c:v>Алеутский МО</c:v>
                </c:pt>
                <c:pt idx="1">
                  <c:v>Быстринский МО</c:v>
                </c:pt>
                <c:pt idx="2">
                  <c:v>Вилючинский ГО</c:v>
                </c:pt>
                <c:pt idx="3">
                  <c:v>Городской округ пос. Палана</c:v>
                </c:pt>
                <c:pt idx="4">
                  <c:v>Елизовский МР</c:v>
                </c:pt>
                <c:pt idx="5">
                  <c:v>Карагинский МР</c:v>
                </c:pt>
                <c:pt idx="6">
                  <c:v>Краевые ОО</c:v>
                </c:pt>
                <c:pt idx="7">
                  <c:v>Мильковский МО</c:v>
                </c:pt>
                <c:pt idx="8">
                  <c:v>Олюторский МР</c:v>
                </c:pt>
                <c:pt idx="9">
                  <c:v>Пенжинский МР</c:v>
                </c:pt>
                <c:pt idx="10">
                  <c:v>ПКГО</c:v>
                </c:pt>
                <c:pt idx="11">
                  <c:v>Соболевский МР</c:v>
                </c:pt>
                <c:pt idx="12">
                  <c:v>Тигильский МО</c:v>
                </c:pt>
                <c:pt idx="13">
                  <c:v>Усть-Большерецкий МР</c:v>
                </c:pt>
                <c:pt idx="14">
                  <c:v>Усть-Камчатский МО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5"/>
                <c:pt idx="0">
                  <c:v>3.66</c:v>
                </c:pt>
                <c:pt idx="1">
                  <c:v>3.66</c:v>
                </c:pt>
                <c:pt idx="2">
                  <c:v>3.66</c:v>
                </c:pt>
                <c:pt idx="3">
                  <c:v>3.66</c:v>
                </c:pt>
                <c:pt idx="4">
                  <c:v>3.66</c:v>
                </c:pt>
                <c:pt idx="5">
                  <c:v>3.66</c:v>
                </c:pt>
                <c:pt idx="6">
                  <c:v>3.66</c:v>
                </c:pt>
                <c:pt idx="7">
                  <c:v>3.66</c:v>
                </c:pt>
                <c:pt idx="8">
                  <c:v>3.66</c:v>
                </c:pt>
                <c:pt idx="9">
                  <c:v>3.66</c:v>
                </c:pt>
                <c:pt idx="10">
                  <c:v>3.66</c:v>
                </c:pt>
                <c:pt idx="11">
                  <c:v>3.66</c:v>
                </c:pt>
                <c:pt idx="12">
                  <c:v>3.66</c:v>
                </c:pt>
                <c:pt idx="13">
                  <c:v>3.66</c:v>
                </c:pt>
                <c:pt idx="14">
                  <c:v>3.66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31625660"/>
        <c:axId val="15993186"/>
      </c:lineChart>
      <c:catAx>
        <c:axId val="316256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9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</a:p>
        </c:txPr>
        <c:crossAx val="15993186"/>
        <c:crosses val="autoZero"/>
        <c:auto val="1"/>
        <c:lblAlgn val="ctr"/>
        <c:lblOffset val="100"/>
        <c:noMultiLvlLbl val="0"/>
      </c:catAx>
      <c:valAx>
        <c:axId val="15993186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</a:p>
        </c:txPr>
        <c:crossAx val="31625660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1" sz="900" spc="-1" strike="noStrike">
              <a:solidFill>
                <a:srgbClr val="000000"/>
              </a:solidFill>
              <a:latin typeface="Times New Roman"/>
              <a:ea typeface="DejaVu Sans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Средний балл ОГЭ по
математике в 
Камчатском крае – 3,44
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МР</c:v>
                </c:pt>
              </c:strCache>
            </c:strRef>
          </c:tx>
          <c:spPr>
            <a:solidFill>
              <a:srgbClr val="00cc99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9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5"/>
                <c:pt idx="0">
                  <c:v>Алеутский МО</c:v>
                </c:pt>
                <c:pt idx="1">
                  <c:v>Быстринский МО</c:v>
                </c:pt>
                <c:pt idx="2">
                  <c:v>Вилючинский ГО</c:v>
                </c:pt>
                <c:pt idx="3">
                  <c:v>Городской округ пос. Палана</c:v>
                </c:pt>
                <c:pt idx="4">
                  <c:v>Елизовский МР</c:v>
                </c:pt>
                <c:pt idx="5">
                  <c:v>Карагинский МР</c:v>
                </c:pt>
                <c:pt idx="6">
                  <c:v>Краевые ОО</c:v>
                </c:pt>
                <c:pt idx="7">
                  <c:v>Мильковский МО</c:v>
                </c:pt>
                <c:pt idx="8">
                  <c:v>Олюторский МР</c:v>
                </c:pt>
                <c:pt idx="9">
                  <c:v>Пенжинский МР</c:v>
                </c:pt>
                <c:pt idx="10">
                  <c:v>ПКГО</c:v>
                </c:pt>
                <c:pt idx="11">
                  <c:v>Соболевский МР</c:v>
                </c:pt>
                <c:pt idx="12">
                  <c:v>Тигильский МО</c:v>
                </c:pt>
                <c:pt idx="13">
                  <c:v>Усть-Большерецкий МР</c:v>
                </c:pt>
                <c:pt idx="14">
                  <c:v>Усть-Камчатский МО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5"/>
                <c:pt idx="0">
                  <c:v>3.6</c:v>
                </c:pt>
                <c:pt idx="1">
                  <c:v>3.36</c:v>
                </c:pt>
                <c:pt idx="2">
                  <c:v>3.45</c:v>
                </c:pt>
                <c:pt idx="3">
                  <c:v>3.38</c:v>
                </c:pt>
                <c:pt idx="4">
                  <c:v>3.49</c:v>
                </c:pt>
                <c:pt idx="5">
                  <c:v>3.53</c:v>
                </c:pt>
                <c:pt idx="6">
                  <c:v>2.93</c:v>
                </c:pt>
                <c:pt idx="7">
                  <c:v>3.33</c:v>
                </c:pt>
                <c:pt idx="8">
                  <c:v>3.31</c:v>
                </c:pt>
                <c:pt idx="9">
                  <c:v>3.31</c:v>
                </c:pt>
                <c:pt idx="10">
                  <c:v>3.5</c:v>
                </c:pt>
                <c:pt idx="11">
                  <c:v>3.44</c:v>
                </c:pt>
                <c:pt idx="12">
                  <c:v>3.53</c:v>
                </c:pt>
                <c:pt idx="13">
                  <c:v>3.39</c:v>
                </c:pt>
                <c:pt idx="14">
                  <c:v>3.33</c:v>
                </c:pt>
              </c:numCache>
            </c:numRef>
          </c:val>
        </c:ser>
        <c:gapWidth val="219"/>
        <c:overlap val="-27"/>
        <c:axId val="46716092"/>
        <c:axId val="11819476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КК</c:v>
                </c:pt>
              </c:strCache>
            </c:strRef>
          </c:tx>
          <c:spPr>
            <a:solidFill>
              <a:srgbClr val="ff0000"/>
            </a:solidFill>
            <a:ln cap="rnd" w="28440">
              <a:solidFill>
                <a:srgbClr val="ff0000"/>
              </a:solidFill>
              <a:round/>
            </a:ln>
          </c:spPr>
          <c:marker>
            <c:symbol val="none"/>
          </c:marker>
          <c:dPt>
            <c:idx val="14"/>
            <c:marker>
              <c:symbol val="none"/>
            </c:marker>
          </c:dPt>
          <c:dLbls>
            <c:dLbl>
              <c:idx val="14"/>
              <c:numFmt formatCode="General" sourceLinked="0"/>
              <c:txPr>
                <a:bodyPr wrap="square"/>
                <a:lstStyle/>
                <a:p>
                  <a:pPr>
                    <a:defRPr b="1" sz="900" spc="-1" strike="noStrike">
                      <a:solidFill>
                        <a:srgbClr val="ff0000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900" spc="-1" strike="noStrike">
                    <a:solidFill>
                      <a:srgbClr val="ff0000"/>
                    </a:solidFill>
                    <a:latin typeface="Times New Roman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5"/>
                <c:pt idx="0">
                  <c:v>Алеутский МО</c:v>
                </c:pt>
                <c:pt idx="1">
                  <c:v>Быстринский МО</c:v>
                </c:pt>
                <c:pt idx="2">
                  <c:v>Вилючинский ГО</c:v>
                </c:pt>
                <c:pt idx="3">
                  <c:v>Городской округ пос. Палана</c:v>
                </c:pt>
                <c:pt idx="4">
                  <c:v>Елизовский МР</c:v>
                </c:pt>
                <c:pt idx="5">
                  <c:v>Карагинский МР</c:v>
                </c:pt>
                <c:pt idx="6">
                  <c:v>Краевые ОО</c:v>
                </c:pt>
                <c:pt idx="7">
                  <c:v>Мильковский МО</c:v>
                </c:pt>
                <c:pt idx="8">
                  <c:v>Олюторский МР</c:v>
                </c:pt>
                <c:pt idx="9">
                  <c:v>Пенжинский МР</c:v>
                </c:pt>
                <c:pt idx="10">
                  <c:v>ПКГО</c:v>
                </c:pt>
                <c:pt idx="11">
                  <c:v>Соболевский МР</c:v>
                </c:pt>
                <c:pt idx="12">
                  <c:v>Тигильский МО</c:v>
                </c:pt>
                <c:pt idx="13">
                  <c:v>Усть-Большерецкий МР</c:v>
                </c:pt>
                <c:pt idx="14">
                  <c:v>Усть-Камчатский МО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5"/>
                <c:pt idx="0">
                  <c:v>3.44</c:v>
                </c:pt>
                <c:pt idx="1">
                  <c:v>3.44</c:v>
                </c:pt>
                <c:pt idx="2">
                  <c:v>3.44</c:v>
                </c:pt>
                <c:pt idx="3">
                  <c:v>3.44</c:v>
                </c:pt>
                <c:pt idx="4">
                  <c:v>3.44</c:v>
                </c:pt>
                <c:pt idx="5">
                  <c:v>3.44</c:v>
                </c:pt>
                <c:pt idx="6">
                  <c:v>3.44</c:v>
                </c:pt>
                <c:pt idx="7">
                  <c:v>3.44</c:v>
                </c:pt>
                <c:pt idx="8">
                  <c:v>3.44</c:v>
                </c:pt>
                <c:pt idx="9">
                  <c:v>3.44</c:v>
                </c:pt>
                <c:pt idx="10">
                  <c:v>3.44</c:v>
                </c:pt>
                <c:pt idx="11">
                  <c:v>3.44</c:v>
                </c:pt>
                <c:pt idx="12">
                  <c:v>3.44</c:v>
                </c:pt>
                <c:pt idx="13">
                  <c:v>3.44</c:v>
                </c:pt>
                <c:pt idx="14">
                  <c:v>3.44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46716092"/>
        <c:axId val="11819476"/>
      </c:lineChart>
      <c:catAx>
        <c:axId val="467160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9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</a:p>
        </c:txPr>
        <c:crossAx val="11819476"/>
        <c:crosses val="autoZero"/>
        <c:auto val="1"/>
        <c:lblAlgn val="ctr"/>
        <c:lblOffset val="100"/>
        <c:noMultiLvlLbl val="0"/>
      </c:catAx>
      <c:valAx>
        <c:axId val="11819476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</a:p>
        </c:txPr>
        <c:crossAx val="46716092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1" sz="900" spc="-1" strike="noStrike">
              <a:solidFill>
                <a:srgbClr val="000000"/>
              </a:solidFill>
              <a:latin typeface="Times New Roman"/>
              <a:ea typeface="DejaVu Sans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17AB0-73D1-43A4-9C44-90E9BFF24F1B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B061332-21A3-4044-97F8-79CD974F160D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ГИА-11 – 50 ППЭ</a:t>
          </a:r>
        </a:p>
      </dgm:t>
    </dgm:pt>
    <dgm:pt modelId="{5497F7F1-F027-4380-90EC-9143C7169F1B}" type="parTrans" cxnId="{80A56801-754E-45B5-B446-A68F87F2E31F}">
      <dgm:prSet/>
      <dgm:spPr/>
      <dgm:t>
        <a:bodyPr/>
        <a:lstStyle/>
        <a:p>
          <a:endParaRPr lang="ru-RU" sz="1050"/>
        </a:p>
      </dgm:t>
    </dgm:pt>
    <dgm:pt modelId="{094D8FFD-9A7B-48F6-9C4F-73AE5374C0E0}" type="sibTrans" cxnId="{80A56801-754E-45B5-B446-A68F87F2E31F}">
      <dgm:prSet/>
      <dgm:spPr/>
      <dgm:t>
        <a:bodyPr/>
        <a:lstStyle/>
        <a:p>
          <a:endParaRPr lang="ru-RU" sz="1050"/>
        </a:p>
      </dgm:t>
    </dgm:pt>
    <dgm:pt modelId="{FF8BD872-53A6-4229-AA87-76D59C8E52F4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базе образовательных организаций – 41</a:t>
          </a:r>
        </a:p>
      </dgm:t>
    </dgm:pt>
    <dgm:pt modelId="{F16C12F5-B4B5-49E9-AE41-7074FC9285EB}" type="parTrans" cxnId="{A2D59681-09DF-45D6-A4A6-85B33127918A}">
      <dgm:prSet/>
      <dgm:spPr/>
      <dgm:t>
        <a:bodyPr/>
        <a:lstStyle/>
        <a:p>
          <a:endParaRPr lang="ru-RU" sz="1050"/>
        </a:p>
      </dgm:t>
    </dgm:pt>
    <dgm:pt modelId="{B80C3C85-B3A9-46D7-8DA8-A24CB5BBD73F}" type="sibTrans" cxnId="{A2D59681-09DF-45D6-A4A6-85B33127918A}">
      <dgm:prSet/>
      <dgm:spPr/>
      <dgm:t>
        <a:bodyPr/>
        <a:lstStyle/>
        <a:p>
          <a:endParaRPr lang="ru-RU" sz="1050"/>
        </a:p>
      </dgm:t>
    </dgm:pt>
    <dgm:pt modelId="{089DB01B-5C3B-4966-B2B3-3501274DFFAD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ГИА-9 – 76 ППЭ</a:t>
          </a:r>
        </a:p>
      </dgm:t>
    </dgm:pt>
    <dgm:pt modelId="{84A0785E-CED6-49A3-92B4-5FC6CB4C19E3}" type="parTrans" cxnId="{B1472FE6-7739-47AC-9E2B-EBAD48C8809E}">
      <dgm:prSet/>
      <dgm:spPr/>
      <dgm:t>
        <a:bodyPr/>
        <a:lstStyle/>
        <a:p>
          <a:endParaRPr lang="ru-RU" sz="1050"/>
        </a:p>
      </dgm:t>
    </dgm:pt>
    <dgm:pt modelId="{A5065CA9-0E0B-4907-8C31-7BA9276F7A0C}" type="sibTrans" cxnId="{B1472FE6-7739-47AC-9E2B-EBAD48C8809E}">
      <dgm:prSet/>
      <dgm:spPr/>
      <dgm:t>
        <a:bodyPr/>
        <a:lstStyle/>
        <a:p>
          <a:endParaRPr lang="ru-RU" sz="1050"/>
        </a:p>
      </dgm:t>
    </dgm:pt>
    <dgm:pt modelId="{453FDE74-9F19-4CDF-AD37-D22F25F888FB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базе образовательных организаций – 59</a:t>
          </a:r>
        </a:p>
      </dgm:t>
    </dgm:pt>
    <dgm:pt modelId="{342E2E92-1F15-46A2-9F30-1DAE691FE3FF}" type="parTrans" cxnId="{6F90E730-2D34-49BE-9D5A-AB256F62B5CC}">
      <dgm:prSet/>
      <dgm:spPr/>
      <dgm:t>
        <a:bodyPr/>
        <a:lstStyle/>
        <a:p>
          <a:endParaRPr lang="ru-RU" sz="1050"/>
        </a:p>
      </dgm:t>
    </dgm:pt>
    <dgm:pt modelId="{970B96E6-7F25-460E-B61A-B88844EF3457}" type="sibTrans" cxnId="{6F90E730-2D34-49BE-9D5A-AB256F62B5CC}">
      <dgm:prSet/>
      <dgm:spPr/>
      <dgm:t>
        <a:bodyPr/>
        <a:lstStyle/>
        <a:p>
          <a:endParaRPr lang="ru-RU" sz="1050"/>
        </a:p>
      </dgm:t>
    </dgm:pt>
    <dgm:pt modelId="{56FFDE49-16D2-4B6D-B081-67B7C7ABD407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базе краевых и муниципальных организаций – 2</a:t>
          </a:r>
        </a:p>
      </dgm:t>
    </dgm:pt>
    <dgm:pt modelId="{29ECC15D-E241-4CB7-BD31-95AEEC05954B}" type="parTrans" cxnId="{39FCB884-541C-4A56-8F61-B202F9B7E25A}">
      <dgm:prSet/>
      <dgm:spPr/>
      <dgm:t>
        <a:bodyPr/>
        <a:lstStyle/>
        <a:p>
          <a:endParaRPr lang="ru-RU"/>
        </a:p>
      </dgm:t>
    </dgm:pt>
    <dgm:pt modelId="{4C62F92B-37C2-465E-82F6-4310E8BC1315}" type="sibTrans" cxnId="{39FCB884-541C-4A56-8F61-B202F9B7E25A}">
      <dgm:prSet/>
      <dgm:spPr/>
      <dgm:t>
        <a:bodyPr/>
        <a:lstStyle/>
        <a:p>
          <a:endParaRPr lang="ru-RU"/>
        </a:p>
      </dgm:t>
    </dgm:pt>
    <dgm:pt modelId="{61C55ED2-FB01-4369-86AA-62878258CED6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УФСИН – 3</a:t>
          </a:r>
        </a:p>
      </dgm:t>
    </dgm:pt>
    <dgm:pt modelId="{C98ABCFF-94A5-431A-8F1D-8D44B67A1C46}" type="parTrans" cxnId="{C8D8258A-6881-41A1-A828-5F585D5B19AF}">
      <dgm:prSet/>
      <dgm:spPr/>
      <dgm:t>
        <a:bodyPr/>
        <a:lstStyle/>
        <a:p>
          <a:endParaRPr lang="ru-RU"/>
        </a:p>
      </dgm:t>
    </dgm:pt>
    <dgm:pt modelId="{CEEB08BC-3BEA-4B22-A230-7760F236B297}" type="sibTrans" cxnId="{C8D8258A-6881-41A1-A828-5F585D5B19AF}">
      <dgm:prSet/>
      <dgm:spPr/>
      <dgm:t>
        <a:bodyPr/>
        <a:lstStyle/>
        <a:p>
          <a:endParaRPr lang="ru-RU"/>
        </a:p>
      </dgm:t>
    </dgm:pt>
    <dgm:pt modelId="{2088ED0E-B997-4596-A695-95389135B36A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дому – 4</a:t>
          </a:r>
        </a:p>
      </dgm:t>
    </dgm:pt>
    <dgm:pt modelId="{07B8A500-1B14-48C3-BFC9-CDE10C6C46B0}" type="parTrans" cxnId="{F6C9F248-AC3F-4378-97E8-B7DF292618BE}">
      <dgm:prSet/>
      <dgm:spPr/>
      <dgm:t>
        <a:bodyPr/>
        <a:lstStyle/>
        <a:p>
          <a:endParaRPr lang="ru-RU"/>
        </a:p>
      </dgm:t>
    </dgm:pt>
    <dgm:pt modelId="{EEE53C85-3D7B-498F-AF4F-0322B8770839}" type="sibTrans" cxnId="{F6C9F248-AC3F-4378-97E8-B7DF292618BE}">
      <dgm:prSet/>
      <dgm:spPr/>
      <dgm:t>
        <a:bodyPr/>
        <a:lstStyle/>
        <a:p>
          <a:endParaRPr lang="ru-RU"/>
        </a:p>
      </dgm:t>
    </dgm:pt>
    <dgm:pt modelId="{CBA3873E-8660-40CA-AD4D-18E3C84C89BE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базе краевых и муниципальных организаций – 2</a:t>
          </a:r>
        </a:p>
      </dgm:t>
    </dgm:pt>
    <dgm:pt modelId="{2C81E407-A22D-41CC-9114-FE84838593FF}" type="parTrans" cxnId="{ACBCCD01-51EA-4888-92EC-61F81DA798F8}">
      <dgm:prSet/>
      <dgm:spPr/>
      <dgm:t>
        <a:bodyPr/>
        <a:lstStyle/>
        <a:p>
          <a:endParaRPr lang="ru-RU"/>
        </a:p>
      </dgm:t>
    </dgm:pt>
    <dgm:pt modelId="{2FDB4AD6-10B8-46C0-800E-81E53F2916F5}" type="sibTrans" cxnId="{ACBCCD01-51EA-4888-92EC-61F81DA798F8}">
      <dgm:prSet/>
      <dgm:spPr/>
      <dgm:t>
        <a:bodyPr/>
        <a:lstStyle/>
        <a:p>
          <a:endParaRPr lang="ru-RU"/>
        </a:p>
      </dgm:t>
    </dgm:pt>
    <dgm:pt modelId="{0E9D2E5D-63A3-4014-8DAA-D42F1DA00BC1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УФСИН – 3</a:t>
          </a:r>
        </a:p>
      </dgm:t>
    </dgm:pt>
    <dgm:pt modelId="{C92216FC-6A6E-4D42-8F1C-D2FB17AAB44F}" type="parTrans" cxnId="{6C828E59-AD7F-425B-8714-6DF3AB07C0AE}">
      <dgm:prSet/>
      <dgm:spPr/>
      <dgm:t>
        <a:bodyPr/>
        <a:lstStyle/>
        <a:p>
          <a:endParaRPr lang="ru-RU"/>
        </a:p>
      </dgm:t>
    </dgm:pt>
    <dgm:pt modelId="{6E36ED84-2827-4D89-8D31-43C9273A023B}" type="sibTrans" cxnId="{6C828E59-AD7F-425B-8714-6DF3AB07C0AE}">
      <dgm:prSet/>
      <dgm:spPr/>
      <dgm:t>
        <a:bodyPr/>
        <a:lstStyle/>
        <a:p>
          <a:endParaRPr lang="ru-RU"/>
        </a:p>
      </dgm:t>
    </dgm:pt>
    <dgm:pt modelId="{8F63D6C8-BBBD-488C-9396-468BA4F2CFC1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дому – 12</a:t>
          </a:r>
        </a:p>
      </dgm:t>
    </dgm:pt>
    <dgm:pt modelId="{8C50756A-C1D0-4A60-8651-2EBB9AD38964}" type="parTrans" cxnId="{87ECD734-4142-4C5A-86CC-118113516A74}">
      <dgm:prSet/>
      <dgm:spPr/>
      <dgm:t>
        <a:bodyPr/>
        <a:lstStyle/>
        <a:p>
          <a:endParaRPr lang="ru-RU"/>
        </a:p>
      </dgm:t>
    </dgm:pt>
    <dgm:pt modelId="{73ABFEF8-2209-423B-94A0-C39EE3604A56}" type="sibTrans" cxnId="{87ECD734-4142-4C5A-86CC-118113516A74}">
      <dgm:prSet/>
      <dgm:spPr/>
      <dgm:t>
        <a:bodyPr/>
        <a:lstStyle/>
        <a:p>
          <a:endParaRPr lang="ru-RU"/>
        </a:p>
      </dgm:t>
    </dgm:pt>
    <dgm:pt modelId="{5949BA63-B402-4709-A1AD-779AAC833F9F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spc="-1" dirty="0">
              <a:solidFill>
                <a:schemeClr val="tx1"/>
              </a:solidFill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rPr>
            <a:t>Средняя скорость распечатки ЭМ ЕГЭ  в аудиториях Камчатского края: 15 минут</a:t>
          </a:r>
          <a:endParaRPr lang="ru-RU" sz="1800" b="1" dirty="0">
            <a:solidFill>
              <a:schemeClr val="tx1"/>
            </a:solidFill>
            <a:ea typeface="Segoe UI Emoji" panose="020B0502040204020203" pitchFamily="34" charset="0"/>
          </a:endParaRPr>
        </a:p>
      </dgm:t>
    </dgm:pt>
    <dgm:pt modelId="{DCD3C5A7-12A8-4CCC-B970-110811AA0C1B}" type="parTrans" cxnId="{250F3828-FBD2-4AC9-9334-AD24D3FC95ED}">
      <dgm:prSet/>
      <dgm:spPr/>
      <dgm:t>
        <a:bodyPr/>
        <a:lstStyle/>
        <a:p>
          <a:endParaRPr lang="ru-RU"/>
        </a:p>
      </dgm:t>
    </dgm:pt>
    <dgm:pt modelId="{5DAA55A7-3E4B-46A7-8E10-D7A6E953FB28}" type="sibTrans" cxnId="{250F3828-FBD2-4AC9-9334-AD24D3FC95ED}">
      <dgm:prSet/>
      <dgm:spPr/>
      <dgm:t>
        <a:bodyPr/>
        <a:lstStyle/>
        <a:p>
          <a:endParaRPr lang="ru-RU"/>
        </a:p>
      </dgm:t>
    </dgm:pt>
    <dgm:pt modelId="{E6172372-75F4-4B0E-BE5B-AA28D3336EB2}" type="pres">
      <dgm:prSet presAssocID="{1B617AB0-73D1-43A4-9C44-90E9BFF24F1B}" presName="linear" presStyleCnt="0">
        <dgm:presLayoutVars>
          <dgm:animLvl val="lvl"/>
          <dgm:resizeHandles val="exact"/>
        </dgm:presLayoutVars>
      </dgm:prSet>
      <dgm:spPr/>
    </dgm:pt>
    <dgm:pt modelId="{EDCCEBC9-14D5-461A-91B6-90B0AC5FE333}" type="pres">
      <dgm:prSet presAssocID="{BB061332-21A3-4044-97F8-79CD974F160D}" presName="parentText" presStyleLbl="node1" presStyleIdx="0" presStyleCnt="3" custScaleY="37085">
        <dgm:presLayoutVars>
          <dgm:chMax val="0"/>
          <dgm:bulletEnabled val="1"/>
        </dgm:presLayoutVars>
      </dgm:prSet>
      <dgm:spPr/>
    </dgm:pt>
    <dgm:pt modelId="{6F77E104-8348-4EA2-9504-7FFD85A7CDD4}" type="pres">
      <dgm:prSet presAssocID="{BB061332-21A3-4044-97F8-79CD974F160D}" presName="childText" presStyleLbl="revTx" presStyleIdx="0" presStyleCnt="2">
        <dgm:presLayoutVars>
          <dgm:bulletEnabled val="1"/>
        </dgm:presLayoutVars>
      </dgm:prSet>
      <dgm:spPr/>
    </dgm:pt>
    <dgm:pt modelId="{2BB8A2FE-F69B-4211-A6ED-D09CD53A0C4D}" type="pres">
      <dgm:prSet presAssocID="{089DB01B-5C3B-4966-B2B3-3501274DFFAD}" presName="parentText" presStyleLbl="node1" presStyleIdx="1" presStyleCnt="3" custScaleY="39789" custLinFactNeighborX="-24242" custLinFactNeighborY="-2339">
        <dgm:presLayoutVars>
          <dgm:chMax val="0"/>
          <dgm:bulletEnabled val="1"/>
        </dgm:presLayoutVars>
      </dgm:prSet>
      <dgm:spPr/>
    </dgm:pt>
    <dgm:pt modelId="{9BFD203D-DF86-43AA-81D5-36347E49AB5B}" type="pres">
      <dgm:prSet presAssocID="{089DB01B-5C3B-4966-B2B3-3501274DFFAD}" presName="childText" presStyleLbl="revTx" presStyleIdx="1" presStyleCnt="2">
        <dgm:presLayoutVars>
          <dgm:bulletEnabled val="1"/>
        </dgm:presLayoutVars>
      </dgm:prSet>
      <dgm:spPr/>
    </dgm:pt>
    <dgm:pt modelId="{F4C1DDD8-A7B2-4475-ACD9-A7D6B866E033}" type="pres">
      <dgm:prSet presAssocID="{5949BA63-B402-4709-A1AD-779AAC833F9F}" presName="parentText" presStyleLbl="node1" presStyleIdx="2" presStyleCnt="3" custScaleY="83036" custLinFactNeighborX="-680" custLinFactNeighborY="849">
        <dgm:presLayoutVars>
          <dgm:chMax val="0"/>
          <dgm:bulletEnabled val="1"/>
        </dgm:presLayoutVars>
      </dgm:prSet>
      <dgm:spPr/>
    </dgm:pt>
  </dgm:ptLst>
  <dgm:cxnLst>
    <dgm:cxn modelId="{80A56801-754E-45B5-B446-A68F87F2E31F}" srcId="{1B617AB0-73D1-43A4-9C44-90E9BFF24F1B}" destId="{BB061332-21A3-4044-97F8-79CD974F160D}" srcOrd="0" destOrd="0" parTransId="{5497F7F1-F027-4380-90EC-9143C7169F1B}" sibTransId="{094D8FFD-9A7B-48F6-9C4F-73AE5374C0E0}"/>
    <dgm:cxn modelId="{ACBCCD01-51EA-4888-92EC-61F81DA798F8}" srcId="{089DB01B-5C3B-4966-B2B3-3501274DFFAD}" destId="{CBA3873E-8660-40CA-AD4D-18E3C84C89BE}" srcOrd="1" destOrd="0" parTransId="{2C81E407-A22D-41CC-9114-FE84838593FF}" sibTransId="{2FDB4AD6-10B8-46C0-800E-81E53F2916F5}"/>
    <dgm:cxn modelId="{E6DD9E0D-460B-44F8-8C6A-783A87461B67}" type="presOf" srcId="{FF8BD872-53A6-4229-AA87-76D59C8E52F4}" destId="{6F77E104-8348-4EA2-9504-7FFD85A7CDD4}" srcOrd="0" destOrd="0" presId="urn:microsoft.com/office/officeart/2005/8/layout/vList2"/>
    <dgm:cxn modelId="{498DAD0F-132F-4E5A-B11F-860192313B2D}" type="presOf" srcId="{8F63D6C8-BBBD-488C-9396-468BA4F2CFC1}" destId="{9BFD203D-DF86-43AA-81D5-36347E49AB5B}" srcOrd="0" destOrd="3" presId="urn:microsoft.com/office/officeart/2005/8/layout/vList2"/>
    <dgm:cxn modelId="{1C210418-862E-40F2-BBD3-7B155D5C92DE}" type="presOf" srcId="{453FDE74-9F19-4CDF-AD37-D22F25F888FB}" destId="{9BFD203D-DF86-43AA-81D5-36347E49AB5B}" srcOrd="0" destOrd="0" presId="urn:microsoft.com/office/officeart/2005/8/layout/vList2"/>
    <dgm:cxn modelId="{609CC622-64F1-42AF-9E76-4868B718B67E}" type="presOf" srcId="{1B617AB0-73D1-43A4-9C44-90E9BFF24F1B}" destId="{E6172372-75F4-4B0E-BE5B-AA28D3336EB2}" srcOrd="0" destOrd="0" presId="urn:microsoft.com/office/officeart/2005/8/layout/vList2"/>
    <dgm:cxn modelId="{250F3828-FBD2-4AC9-9334-AD24D3FC95ED}" srcId="{1B617AB0-73D1-43A4-9C44-90E9BFF24F1B}" destId="{5949BA63-B402-4709-A1AD-779AAC833F9F}" srcOrd="2" destOrd="0" parTransId="{DCD3C5A7-12A8-4CCC-B970-110811AA0C1B}" sibTransId="{5DAA55A7-3E4B-46A7-8E10-D7A6E953FB28}"/>
    <dgm:cxn modelId="{6F90E730-2D34-49BE-9D5A-AB256F62B5CC}" srcId="{089DB01B-5C3B-4966-B2B3-3501274DFFAD}" destId="{453FDE74-9F19-4CDF-AD37-D22F25F888FB}" srcOrd="0" destOrd="0" parTransId="{342E2E92-1F15-46A2-9F30-1DAE691FE3FF}" sibTransId="{970B96E6-7F25-460E-B61A-B88844EF3457}"/>
    <dgm:cxn modelId="{87ECD734-4142-4C5A-86CC-118113516A74}" srcId="{089DB01B-5C3B-4966-B2B3-3501274DFFAD}" destId="{8F63D6C8-BBBD-488C-9396-468BA4F2CFC1}" srcOrd="3" destOrd="0" parTransId="{8C50756A-C1D0-4A60-8651-2EBB9AD38964}" sibTransId="{73ABFEF8-2209-423B-94A0-C39EE3604A56}"/>
    <dgm:cxn modelId="{AF96F263-51CC-4B1D-81FD-A5E153E2A9D5}" type="presOf" srcId="{CBA3873E-8660-40CA-AD4D-18E3C84C89BE}" destId="{9BFD203D-DF86-43AA-81D5-36347E49AB5B}" srcOrd="0" destOrd="1" presId="urn:microsoft.com/office/officeart/2005/8/layout/vList2"/>
    <dgm:cxn modelId="{884C2345-A6C5-4286-A418-9971F784030D}" type="presOf" srcId="{2088ED0E-B997-4596-A695-95389135B36A}" destId="{6F77E104-8348-4EA2-9504-7FFD85A7CDD4}" srcOrd="0" destOrd="3" presId="urn:microsoft.com/office/officeart/2005/8/layout/vList2"/>
    <dgm:cxn modelId="{F6C9F248-AC3F-4378-97E8-B7DF292618BE}" srcId="{BB061332-21A3-4044-97F8-79CD974F160D}" destId="{2088ED0E-B997-4596-A695-95389135B36A}" srcOrd="3" destOrd="0" parTransId="{07B8A500-1B14-48C3-BFC9-CDE10C6C46B0}" sibTransId="{EEE53C85-3D7B-498F-AF4F-0322B8770839}"/>
    <dgm:cxn modelId="{6DC37569-1A67-40B2-B6BF-B4C8861211BA}" type="presOf" srcId="{BB061332-21A3-4044-97F8-79CD974F160D}" destId="{EDCCEBC9-14D5-461A-91B6-90B0AC5FE333}" srcOrd="0" destOrd="0" presId="urn:microsoft.com/office/officeart/2005/8/layout/vList2"/>
    <dgm:cxn modelId="{6C828E59-AD7F-425B-8714-6DF3AB07C0AE}" srcId="{089DB01B-5C3B-4966-B2B3-3501274DFFAD}" destId="{0E9D2E5D-63A3-4014-8DAA-D42F1DA00BC1}" srcOrd="2" destOrd="0" parTransId="{C92216FC-6A6E-4D42-8F1C-D2FB17AAB44F}" sibTransId="{6E36ED84-2827-4D89-8D31-43C9273A023B}"/>
    <dgm:cxn modelId="{A2D59681-09DF-45D6-A4A6-85B33127918A}" srcId="{BB061332-21A3-4044-97F8-79CD974F160D}" destId="{FF8BD872-53A6-4229-AA87-76D59C8E52F4}" srcOrd="0" destOrd="0" parTransId="{F16C12F5-B4B5-49E9-AE41-7074FC9285EB}" sibTransId="{B80C3C85-B3A9-46D7-8DA8-A24CB5BBD73F}"/>
    <dgm:cxn modelId="{39FCB884-541C-4A56-8F61-B202F9B7E25A}" srcId="{BB061332-21A3-4044-97F8-79CD974F160D}" destId="{56FFDE49-16D2-4B6D-B081-67B7C7ABD407}" srcOrd="1" destOrd="0" parTransId="{29ECC15D-E241-4CB7-BD31-95AEEC05954B}" sibTransId="{4C62F92B-37C2-465E-82F6-4310E8BC1315}"/>
    <dgm:cxn modelId="{C8D8258A-6881-41A1-A828-5F585D5B19AF}" srcId="{BB061332-21A3-4044-97F8-79CD974F160D}" destId="{61C55ED2-FB01-4369-86AA-62878258CED6}" srcOrd="2" destOrd="0" parTransId="{C98ABCFF-94A5-431A-8F1D-8D44B67A1C46}" sibTransId="{CEEB08BC-3BEA-4B22-A230-7760F236B297}"/>
    <dgm:cxn modelId="{76E4338E-2A31-4621-9578-AF373E72FC57}" type="presOf" srcId="{5949BA63-B402-4709-A1AD-779AAC833F9F}" destId="{F4C1DDD8-A7B2-4475-ACD9-A7D6B866E033}" srcOrd="0" destOrd="0" presId="urn:microsoft.com/office/officeart/2005/8/layout/vList2"/>
    <dgm:cxn modelId="{DDDDE59F-8939-4267-9304-9AFBB6932618}" type="presOf" srcId="{089DB01B-5C3B-4966-B2B3-3501274DFFAD}" destId="{2BB8A2FE-F69B-4211-A6ED-D09CD53A0C4D}" srcOrd="0" destOrd="0" presId="urn:microsoft.com/office/officeart/2005/8/layout/vList2"/>
    <dgm:cxn modelId="{3AFEDEB9-90E6-447A-B1DD-27F0AAAE5DD6}" type="presOf" srcId="{61C55ED2-FB01-4369-86AA-62878258CED6}" destId="{6F77E104-8348-4EA2-9504-7FFD85A7CDD4}" srcOrd="0" destOrd="2" presId="urn:microsoft.com/office/officeart/2005/8/layout/vList2"/>
    <dgm:cxn modelId="{7BC855CB-BE6A-4C69-A989-ACCFCA675C44}" type="presOf" srcId="{56FFDE49-16D2-4B6D-B081-67B7C7ABD407}" destId="{6F77E104-8348-4EA2-9504-7FFD85A7CDD4}" srcOrd="0" destOrd="1" presId="urn:microsoft.com/office/officeart/2005/8/layout/vList2"/>
    <dgm:cxn modelId="{B1472FE6-7739-47AC-9E2B-EBAD48C8809E}" srcId="{1B617AB0-73D1-43A4-9C44-90E9BFF24F1B}" destId="{089DB01B-5C3B-4966-B2B3-3501274DFFAD}" srcOrd="1" destOrd="0" parTransId="{84A0785E-CED6-49A3-92B4-5FC6CB4C19E3}" sibTransId="{A5065CA9-0E0B-4907-8C31-7BA9276F7A0C}"/>
    <dgm:cxn modelId="{9187B7FF-4AEE-4FF6-8422-4A9E5A5DFC29}" type="presOf" srcId="{0E9D2E5D-63A3-4014-8DAA-D42F1DA00BC1}" destId="{9BFD203D-DF86-43AA-81D5-36347E49AB5B}" srcOrd="0" destOrd="2" presId="urn:microsoft.com/office/officeart/2005/8/layout/vList2"/>
    <dgm:cxn modelId="{4AA2C558-688F-4050-8F18-7DF2379AA0E6}" type="presParOf" srcId="{E6172372-75F4-4B0E-BE5B-AA28D3336EB2}" destId="{EDCCEBC9-14D5-461A-91B6-90B0AC5FE333}" srcOrd="0" destOrd="0" presId="urn:microsoft.com/office/officeart/2005/8/layout/vList2"/>
    <dgm:cxn modelId="{D3509DEC-DAB5-4483-AA27-36B06A05C0D7}" type="presParOf" srcId="{E6172372-75F4-4B0E-BE5B-AA28D3336EB2}" destId="{6F77E104-8348-4EA2-9504-7FFD85A7CDD4}" srcOrd="1" destOrd="0" presId="urn:microsoft.com/office/officeart/2005/8/layout/vList2"/>
    <dgm:cxn modelId="{B1468AFC-EDBF-4775-A1E2-344B3C762B52}" type="presParOf" srcId="{E6172372-75F4-4B0E-BE5B-AA28D3336EB2}" destId="{2BB8A2FE-F69B-4211-A6ED-D09CD53A0C4D}" srcOrd="2" destOrd="0" presId="urn:microsoft.com/office/officeart/2005/8/layout/vList2"/>
    <dgm:cxn modelId="{A76A9CBD-5AFE-4EFD-BEC0-AB20375D2FB3}" type="presParOf" srcId="{E6172372-75F4-4B0E-BE5B-AA28D3336EB2}" destId="{9BFD203D-DF86-43AA-81D5-36347E49AB5B}" srcOrd="3" destOrd="0" presId="urn:microsoft.com/office/officeart/2005/8/layout/vList2"/>
    <dgm:cxn modelId="{A7A5CAF1-EA87-46F6-A475-6947639D22BF}" type="presParOf" srcId="{E6172372-75F4-4B0E-BE5B-AA28D3336EB2}" destId="{F4C1DDD8-A7B2-4475-ACD9-A7D6B866E0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B713EC-33C7-4DEE-B187-7EB588C61F2D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338BACA-4F25-4209-9D5B-34D4E1B560B3}">
      <dgm:prSet phldrT="[Текст]" custT="1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Онлайн-трансляция</a:t>
          </a:r>
        </a:p>
      </dgm:t>
    </dgm:pt>
    <dgm:pt modelId="{B50DEE6E-AC41-47E6-A4FC-3F709A7718E0}" type="parTrans" cxnId="{6D534938-DB08-4D73-BB83-A71486FAE25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0A37FA4A-CB0B-411E-BF87-A4ED6C4255F7}" type="sibTrans" cxnId="{6D534938-DB08-4D73-BB83-A71486FAE25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643FDEED-ED0E-4AB5-9E3E-7710F85B35BD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91%</a:t>
          </a:r>
        </a:p>
      </dgm:t>
    </dgm:pt>
    <dgm:pt modelId="{CE7278DE-A23C-47A8-A6E6-A61ED161166A}" type="parTrans" cxnId="{AE7E2B09-1F55-4A2C-9B2D-C0BADE0AB77F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9EF66424-3769-4A7F-933C-1658A84451E0}" type="sibTrans" cxnId="{AE7E2B09-1F55-4A2C-9B2D-C0BADE0AB77F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2A9CC78-0393-439D-A3AB-117090BBAB95}">
      <dgm:prSet phldrT="[Текст]" custT="1"/>
      <dgm:spPr/>
      <dgm:t>
        <a:bodyPr/>
        <a:lstStyle/>
        <a:p>
          <a:r>
            <a:rPr lang="ru-RU" sz="1800" i="0" dirty="0">
              <a:latin typeface="Times New Roman" panose="02020603050405020304" pitchFamily="18" charset="0"/>
              <a:cs typeface="Times New Roman" panose="02020603050405020304" pitchFamily="18" charset="0"/>
            </a:rPr>
            <a:t>2023 – 94,5%</a:t>
          </a:r>
        </a:p>
      </dgm:t>
    </dgm:pt>
    <dgm:pt modelId="{CD028C14-1387-451D-BB1E-8C93CA8F510F}" type="parTrans" cxnId="{A30B8837-3777-49B4-BB55-8E52D1AD79D9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5E58DB9B-DC91-4D19-84FB-5BE544FB7D39}" type="sibTrans" cxnId="{A30B8837-3777-49B4-BB55-8E52D1AD79D9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05E184A8-614A-467E-AD18-C41A234BF3B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Перебои в онлайн-трансляции</a:t>
          </a:r>
        </a:p>
      </dgm:t>
    </dgm:pt>
    <dgm:pt modelId="{7214DC44-9A92-483C-9A3E-0D2AD8851059}" type="parTrans" cxnId="{ECED069D-2526-4519-AB0B-DFB0F2C4D5B7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36C8161-4DD3-4D81-8AEE-87AB560864A8}" type="sibTrans" cxnId="{ECED069D-2526-4519-AB0B-DFB0F2C4D5B7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7BFA949-B074-43CA-80F2-F7B50F911528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28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 9 ППЭ</a:t>
          </a:r>
        </a:p>
      </dgm:t>
    </dgm:pt>
    <dgm:pt modelId="{A34A3F0C-9BFC-41BC-B9DC-2D5C38B60AC9}" type="parTrans" cxnId="{34BBE383-9AE5-432C-9B35-CF819A1E34D9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6912C4E-5806-4D88-BFC8-F5EB935A4712}" type="sibTrans" cxnId="{34BBE383-9AE5-432C-9B35-CF819A1E34D9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FA4F910F-DB55-4F0B-B214-1814397D5C29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10 дней</a:t>
          </a:r>
        </a:p>
      </dgm:t>
    </dgm:pt>
    <dgm:pt modelId="{925E08E3-0FC3-421A-B46D-1A3121D3A83D}" type="parTrans" cxnId="{0964C8B0-0575-4FCE-9D70-692812FABE7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09A25B75-A252-4086-B48D-CB78F34AE588}" type="sibTrans" cxnId="{0964C8B0-0575-4FCE-9D70-692812FABE7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F54E31A4-E440-4B93-9D82-55092A5BEE76}">
      <dgm:prSet phldrT="[Текст]" custT="1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Приборы подавления мобильной связи</a:t>
          </a:r>
        </a:p>
      </dgm:t>
    </dgm:pt>
    <dgm:pt modelId="{D28C71FD-4048-4F56-824E-0824BE6038B0}" type="parTrans" cxnId="{502E33B5-1A88-4713-A61F-814B0CE6A3BE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36AD13C-5BC1-45B6-8167-286BD2A69CBD}" type="sibTrans" cxnId="{502E33B5-1A88-4713-A61F-814B0CE6A3BE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9D0B062-36F4-4A5F-B23B-2C08D8D60B72}">
      <dgm:prSet phldrT="[Текст]" custT="1"/>
      <dgm:spPr/>
      <dgm:t>
        <a:bodyPr/>
        <a:lstStyle/>
        <a:p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100 % ППЭ ГИА-11</a:t>
          </a:r>
        </a:p>
      </dgm:t>
    </dgm:pt>
    <dgm:pt modelId="{A29B95CF-641C-46E7-80A4-707397E5C055}" type="parTrans" cxnId="{9F6750BB-2202-4964-8D25-06E7ABCBD83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130B5B7A-4778-4183-8B3D-E5B6180205F6}" type="sibTrans" cxnId="{9F6750BB-2202-4964-8D25-06E7ABCBD838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0BD15733-1A58-44F0-BCEA-3D7B8CD52BA1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98 % ППЭ ГИА-9</a:t>
          </a:r>
        </a:p>
      </dgm:t>
    </dgm:pt>
    <dgm:pt modelId="{41E6D06A-35F2-4E96-BB72-2D940CB6ED42}" type="parTrans" cxnId="{20FA23B2-DD96-4E05-9D38-D93610CCDE3D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15AA4B1-5781-47B6-9231-889E0EE2F740}" type="sibTrans" cxnId="{20FA23B2-DD96-4E05-9D38-D93610CCDE3D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C9C2E2D-DA47-4380-8E07-406C8CE92063}" type="pres">
      <dgm:prSet presAssocID="{D4B713EC-33C7-4DEE-B187-7EB588C61F2D}" presName="Name0" presStyleCnt="0">
        <dgm:presLayoutVars>
          <dgm:dir/>
          <dgm:animLvl val="lvl"/>
          <dgm:resizeHandles val="exact"/>
        </dgm:presLayoutVars>
      </dgm:prSet>
      <dgm:spPr/>
    </dgm:pt>
    <dgm:pt modelId="{5FE7675D-118A-4809-BAE3-E03D86D79424}" type="pres">
      <dgm:prSet presAssocID="{F54E31A4-E440-4B93-9D82-55092A5BEE76}" presName="boxAndChildren" presStyleCnt="0"/>
      <dgm:spPr/>
    </dgm:pt>
    <dgm:pt modelId="{25E1FB0D-C259-4150-8736-796BC78F8D30}" type="pres">
      <dgm:prSet presAssocID="{F54E31A4-E440-4B93-9D82-55092A5BEE76}" presName="parentTextBox" presStyleLbl="node1" presStyleIdx="0" presStyleCnt="3"/>
      <dgm:spPr/>
    </dgm:pt>
    <dgm:pt modelId="{DA06B21D-B0D3-401D-A54D-8F569B962618}" type="pres">
      <dgm:prSet presAssocID="{F54E31A4-E440-4B93-9D82-55092A5BEE76}" presName="entireBox" presStyleLbl="node1" presStyleIdx="0" presStyleCnt="3"/>
      <dgm:spPr/>
    </dgm:pt>
    <dgm:pt modelId="{D8752171-7685-4501-9313-AD0DC83AB54C}" type="pres">
      <dgm:prSet presAssocID="{F54E31A4-E440-4B93-9D82-55092A5BEE76}" presName="descendantBox" presStyleCnt="0"/>
      <dgm:spPr/>
    </dgm:pt>
    <dgm:pt modelId="{3AEBE449-4368-490D-B8D9-5830CA5BB8D1}" type="pres">
      <dgm:prSet presAssocID="{39D0B062-36F4-4A5F-B23B-2C08D8D60B72}" presName="childTextBox" presStyleLbl="fgAccFollowNode1" presStyleIdx="0" presStyleCnt="6">
        <dgm:presLayoutVars>
          <dgm:bulletEnabled val="1"/>
        </dgm:presLayoutVars>
      </dgm:prSet>
      <dgm:spPr/>
    </dgm:pt>
    <dgm:pt modelId="{56A881F2-0E57-4CE1-AA8D-E7738094DC9E}" type="pres">
      <dgm:prSet presAssocID="{0BD15733-1A58-44F0-BCEA-3D7B8CD52BA1}" presName="childTextBox" presStyleLbl="fgAccFollowNode1" presStyleIdx="1" presStyleCnt="6">
        <dgm:presLayoutVars>
          <dgm:bulletEnabled val="1"/>
        </dgm:presLayoutVars>
      </dgm:prSet>
      <dgm:spPr/>
    </dgm:pt>
    <dgm:pt modelId="{457A150B-E95D-4938-962E-4D02297E6C24}" type="pres">
      <dgm:prSet presAssocID="{436C8161-4DD3-4D81-8AEE-87AB560864A8}" presName="sp" presStyleCnt="0"/>
      <dgm:spPr/>
    </dgm:pt>
    <dgm:pt modelId="{D0751AD3-E0FC-4BE9-839E-FC723E1FD9E3}" type="pres">
      <dgm:prSet presAssocID="{05E184A8-614A-467E-AD18-C41A234BF3B9}" presName="arrowAndChildren" presStyleCnt="0"/>
      <dgm:spPr/>
    </dgm:pt>
    <dgm:pt modelId="{E892E62A-4982-432D-A1C9-46C18EC527B5}" type="pres">
      <dgm:prSet presAssocID="{05E184A8-614A-467E-AD18-C41A234BF3B9}" presName="parentTextArrow" presStyleLbl="node1" presStyleIdx="0" presStyleCnt="3"/>
      <dgm:spPr/>
    </dgm:pt>
    <dgm:pt modelId="{326BD3C2-7C28-4E28-A7BB-DE717288EF98}" type="pres">
      <dgm:prSet presAssocID="{05E184A8-614A-467E-AD18-C41A234BF3B9}" presName="arrow" presStyleLbl="node1" presStyleIdx="1" presStyleCnt="3"/>
      <dgm:spPr/>
    </dgm:pt>
    <dgm:pt modelId="{9EF31A0F-90F0-4DC0-8A8D-75327DBAE195}" type="pres">
      <dgm:prSet presAssocID="{05E184A8-614A-467E-AD18-C41A234BF3B9}" presName="descendantArrow" presStyleCnt="0"/>
      <dgm:spPr/>
    </dgm:pt>
    <dgm:pt modelId="{AAA9FEAE-30DD-4A23-BEAF-BBBCB3A3A25B}" type="pres">
      <dgm:prSet presAssocID="{E7BFA949-B074-43CA-80F2-F7B50F911528}" presName="childTextArrow" presStyleLbl="fgAccFollowNode1" presStyleIdx="2" presStyleCnt="6">
        <dgm:presLayoutVars>
          <dgm:bulletEnabled val="1"/>
        </dgm:presLayoutVars>
      </dgm:prSet>
      <dgm:spPr/>
    </dgm:pt>
    <dgm:pt modelId="{A6259A6E-0019-4170-90A2-103946813FE5}" type="pres">
      <dgm:prSet presAssocID="{FA4F910F-DB55-4F0B-B214-1814397D5C29}" presName="childTextArrow" presStyleLbl="fgAccFollowNode1" presStyleIdx="3" presStyleCnt="6">
        <dgm:presLayoutVars>
          <dgm:bulletEnabled val="1"/>
        </dgm:presLayoutVars>
      </dgm:prSet>
      <dgm:spPr/>
    </dgm:pt>
    <dgm:pt modelId="{D5B094C7-DB29-449C-918A-3553FB06884E}" type="pres">
      <dgm:prSet presAssocID="{0A37FA4A-CB0B-411E-BF87-A4ED6C4255F7}" presName="sp" presStyleCnt="0"/>
      <dgm:spPr/>
    </dgm:pt>
    <dgm:pt modelId="{C82DE7E8-8EDD-4D5F-95F6-347F912DBF3D}" type="pres">
      <dgm:prSet presAssocID="{1338BACA-4F25-4209-9D5B-34D4E1B560B3}" presName="arrowAndChildren" presStyleCnt="0"/>
      <dgm:spPr/>
    </dgm:pt>
    <dgm:pt modelId="{C64F795B-67D5-4103-9B53-A2D34B47A92A}" type="pres">
      <dgm:prSet presAssocID="{1338BACA-4F25-4209-9D5B-34D4E1B560B3}" presName="parentTextArrow" presStyleLbl="node1" presStyleIdx="1" presStyleCnt="3"/>
      <dgm:spPr/>
    </dgm:pt>
    <dgm:pt modelId="{FB90B8F7-03A6-4E2E-A2BE-A258EFAF29AE}" type="pres">
      <dgm:prSet presAssocID="{1338BACA-4F25-4209-9D5B-34D4E1B560B3}" presName="arrow" presStyleLbl="node1" presStyleIdx="2" presStyleCnt="3" custLinFactNeighborX="8262" custLinFactNeighborY="2017"/>
      <dgm:spPr/>
    </dgm:pt>
    <dgm:pt modelId="{E1065597-59A6-476E-B249-367706233084}" type="pres">
      <dgm:prSet presAssocID="{1338BACA-4F25-4209-9D5B-34D4E1B560B3}" presName="descendantArrow" presStyleCnt="0"/>
      <dgm:spPr/>
    </dgm:pt>
    <dgm:pt modelId="{D3D43AEF-12E6-42B5-A3F9-E9F73A8DF4E1}" type="pres">
      <dgm:prSet presAssocID="{643FDEED-ED0E-4AB5-9E3E-7710F85B35BD}" presName="childTextArrow" presStyleLbl="fgAccFollowNode1" presStyleIdx="4" presStyleCnt="6">
        <dgm:presLayoutVars>
          <dgm:bulletEnabled val="1"/>
        </dgm:presLayoutVars>
      </dgm:prSet>
      <dgm:spPr/>
    </dgm:pt>
    <dgm:pt modelId="{FBBD68DF-42D0-4627-B65D-10906B9B842D}" type="pres">
      <dgm:prSet presAssocID="{22A9CC78-0393-439D-A3AB-117090BBAB95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CD04FD08-0C9E-4861-A473-68EA853B835B}" type="presOf" srcId="{E7BFA949-B074-43CA-80F2-F7B50F911528}" destId="{AAA9FEAE-30DD-4A23-BEAF-BBBCB3A3A25B}" srcOrd="0" destOrd="0" presId="urn:microsoft.com/office/officeart/2005/8/layout/process4"/>
    <dgm:cxn modelId="{AE7E2B09-1F55-4A2C-9B2D-C0BADE0AB77F}" srcId="{1338BACA-4F25-4209-9D5B-34D4E1B560B3}" destId="{643FDEED-ED0E-4AB5-9E3E-7710F85B35BD}" srcOrd="0" destOrd="0" parTransId="{CE7278DE-A23C-47A8-A6E6-A61ED161166A}" sibTransId="{9EF66424-3769-4A7F-933C-1658A84451E0}"/>
    <dgm:cxn modelId="{A30B8837-3777-49B4-BB55-8E52D1AD79D9}" srcId="{1338BACA-4F25-4209-9D5B-34D4E1B560B3}" destId="{22A9CC78-0393-439D-A3AB-117090BBAB95}" srcOrd="1" destOrd="0" parTransId="{CD028C14-1387-451D-BB1E-8C93CA8F510F}" sibTransId="{5E58DB9B-DC91-4D19-84FB-5BE544FB7D39}"/>
    <dgm:cxn modelId="{6D534938-DB08-4D73-BB83-A71486FAE258}" srcId="{D4B713EC-33C7-4DEE-B187-7EB588C61F2D}" destId="{1338BACA-4F25-4209-9D5B-34D4E1B560B3}" srcOrd="0" destOrd="0" parTransId="{B50DEE6E-AC41-47E6-A4FC-3F709A7718E0}" sibTransId="{0A37FA4A-CB0B-411E-BF87-A4ED6C4255F7}"/>
    <dgm:cxn modelId="{2EC0D565-B385-439A-81D6-36AFF2A130A4}" type="presOf" srcId="{643FDEED-ED0E-4AB5-9E3E-7710F85B35BD}" destId="{D3D43AEF-12E6-42B5-A3F9-E9F73A8DF4E1}" srcOrd="0" destOrd="0" presId="urn:microsoft.com/office/officeart/2005/8/layout/process4"/>
    <dgm:cxn modelId="{908E3E55-3223-4B88-A842-FA4FDBDAEDD7}" type="presOf" srcId="{FA4F910F-DB55-4F0B-B214-1814397D5C29}" destId="{A6259A6E-0019-4170-90A2-103946813FE5}" srcOrd="0" destOrd="0" presId="urn:microsoft.com/office/officeart/2005/8/layout/process4"/>
    <dgm:cxn modelId="{E3F8AC58-A4C0-4F43-906E-FCE3AE682313}" type="presOf" srcId="{F54E31A4-E440-4B93-9D82-55092A5BEE76}" destId="{25E1FB0D-C259-4150-8736-796BC78F8D30}" srcOrd="0" destOrd="0" presId="urn:microsoft.com/office/officeart/2005/8/layout/process4"/>
    <dgm:cxn modelId="{62DA1B7D-38AA-4ED3-BF04-CCD9A63783BA}" type="presOf" srcId="{F54E31A4-E440-4B93-9D82-55092A5BEE76}" destId="{DA06B21D-B0D3-401D-A54D-8F569B962618}" srcOrd="1" destOrd="0" presId="urn:microsoft.com/office/officeart/2005/8/layout/process4"/>
    <dgm:cxn modelId="{34BBE383-9AE5-432C-9B35-CF819A1E34D9}" srcId="{05E184A8-614A-467E-AD18-C41A234BF3B9}" destId="{E7BFA949-B074-43CA-80F2-F7B50F911528}" srcOrd="0" destOrd="0" parTransId="{A34A3F0C-9BFC-41BC-B9DC-2D5C38B60AC9}" sibTransId="{A6912C4E-5806-4D88-BFC8-F5EB935A4712}"/>
    <dgm:cxn modelId="{96467486-92BC-4595-81BC-02F4E7ED14CA}" type="presOf" srcId="{39D0B062-36F4-4A5F-B23B-2C08D8D60B72}" destId="{3AEBE449-4368-490D-B8D9-5830CA5BB8D1}" srcOrd="0" destOrd="0" presId="urn:microsoft.com/office/officeart/2005/8/layout/process4"/>
    <dgm:cxn modelId="{ECED069D-2526-4519-AB0B-DFB0F2C4D5B7}" srcId="{D4B713EC-33C7-4DEE-B187-7EB588C61F2D}" destId="{05E184A8-614A-467E-AD18-C41A234BF3B9}" srcOrd="1" destOrd="0" parTransId="{7214DC44-9A92-483C-9A3E-0D2AD8851059}" sibTransId="{436C8161-4DD3-4D81-8AEE-87AB560864A8}"/>
    <dgm:cxn modelId="{47790CA0-9146-4FBC-B946-39091E19CDDE}" type="presOf" srcId="{1338BACA-4F25-4209-9D5B-34D4E1B560B3}" destId="{FB90B8F7-03A6-4E2E-A2BE-A258EFAF29AE}" srcOrd="1" destOrd="0" presId="urn:microsoft.com/office/officeart/2005/8/layout/process4"/>
    <dgm:cxn modelId="{0964C8B0-0575-4FCE-9D70-692812FABE7A}" srcId="{05E184A8-614A-467E-AD18-C41A234BF3B9}" destId="{FA4F910F-DB55-4F0B-B214-1814397D5C29}" srcOrd="1" destOrd="0" parTransId="{925E08E3-0FC3-421A-B46D-1A3121D3A83D}" sibTransId="{09A25B75-A252-4086-B48D-CB78F34AE588}"/>
    <dgm:cxn modelId="{20FA23B2-DD96-4E05-9D38-D93610CCDE3D}" srcId="{F54E31A4-E440-4B93-9D82-55092A5BEE76}" destId="{0BD15733-1A58-44F0-BCEA-3D7B8CD52BA1}" srcOrd="1" destOrd="0" parTransId="{41E6D06A-35F2-4E96-BB72-2D940CB6ED42}" sibTransId="{E15AA4B1-5781-47B6-9231-889E0EE2F740}"/>
    <dgm:cxn modelId="{F0B339B4-BE0E-414F-99B1-8089AC4AE20F}" type="presOf" srcId="{22A9CC78-0393-439D-A3AB-117090BBAB95}" destId="{FBBD68DF-42D0-4627-B65D-10906B9B842D}" srcOrd="0" destOrd="0" presId="urn:microsoft.com/office/officeart/2005/8/layout/process4"/>
    <dgm:cxn modelId="{502E33B5-1A88-4713-A61F-814B0CE6A3BE}" srcId="{D4B713EC-33C7-4DEE-B187-7EB588C61F2D}" destId="{F54E31A4-E440-4B93-9D82-55092A5BEE76}" srcOrd="2" destOrd="0" parTransId="{D28C71FD-4048-4F56-824E-0824BE6038B0}" sibTransId="{236AD13C-5BC1-45B6-8167-286BD2A69CBD}"/>
    <dgm:cxn modelId="{9F6750BB-2202-4964-8D25-06E7ABCBD838}" srcId="{F54E31A4-E440-4B93-9D82-55092A5BEE76}" destId="{39D0B062-36F4-4A5F-B23B-2C08D8D60B72}" srcOrd="0" destOrd="0" parTransId="{A29B95CF-641C-46E7-80A4-707397E5C055}" sibTransId="{130B5B7A-4778-4183-8B3D-E5B6180205F6}"/>
    <dgm:cxn modelId="{A3F3D3DA-FD3A-4AEE-8A3E-61294A57D3B7}" type="presOf" srcId="{05E184A8-614A-467E-AD18-C41A234BF3B9}" destId="{E892E62A-4982-432D-A1C9-46C18EC527B5}" srcOrd="0" destOrd="0" presId="urn:microsoft.com/office/officeart/2005/8/layout/process4"/>
    <dgm:cxn modelId="{00F8D2DC-1499-4956-9DE7-9C229C8D9FBD}" type="presOf" srcId="{1338BACA-4F25-4209-9D5B-34D4E1B560B3}" destId="{C64F795B-67D5-4103-9B53-A2D34B47A92A}" srcOrd="0" destOrd="0" presId="urn:microsoft.com/office/officeart/2005/8/layout/process4"/>
    <dgm:cxn modelId="{D912FAED-F7B0-4EBA-99CF-FAF1ABB4E8CE}" type="presOf" srcId="{D4B713EC-33C7-4DEE-B187-7EB588C61F2D}" destId="{8C9C2E2D-DA47-4380-8E07-406C8CE92063}" srcOrd="0" destOrd="0" presId="urn:microsoft.com/office/officeart/2005/8/layout/process4"/>
    <dgm:cxn modelId="{B3FB40F1-5211-43FA-B35D-4B49A32A70C5}" type="presOf" srcId="{0BD15733-1A58-44F0-BCEA-3D7B8CD52BA1}" destId="{56A881F2-0E57-4CE1-AA8D-E7738094DC9E}" srcOrd="0" destOrd="0" presId="urn:microsoft.com/office/officeart/2005/8/layout/process4"/>
    <dgm:cxn modelId="{629B01FB-5F27-455C-BB1C-B69A9DB19025}" type="presOf" srcId="{05E184A8-614A-467E-AD18-C41A234BF3B9}" destId="{326BD3C2-7C28-4E28-A7BB-DE717288EF98}" srcOrd="1" destOrd="0" presId="urn:microsoft.com/office/officeart/2005/8/layout/process4"/>
    <dgm:cxn modelId="{A4A494ED-F7FE-47B4-97D6-C0AB703A8DBA}" type="presParOf" srcId="{8C9C2E2D-DA47-4380-8E07-406C8CE92063}" destId="{5FE7675D-118A-4809-BAE3-E03D86D79424}" srcOrd="0" destOrd="0" presId="urn:microsoft.com/office/officeart/2005/8/layout/process4"/>
    <dgm:cxn modelId="{1E5B5385-C1FC-4294-84E9-4E43E6AA00D5}" type="presParOf" srcId="{5FE7675D-118A-4809-BAE3-E03D86D79424}" destId="{25E1FB0D-C259-4150-8736-796BC78F8D30}" srcOrd="0" destOrd="0" presId="urn:microsoft.com/office/officeart/2005/8/layout/process4"/>
    <dgm:cxn modelId="{EA7D09CE-EB1C-45BA-AB05-74BB69CA22F2}" type="presParOf" srcId="{5FE7675D-118A-4809-BAE3-E03D86D79424}" destId="{DA06B21D-B0D3-401D-A54D-8F569B962618}" srcOrd="1" destOrd="0" presId="urn:microsoft.com/office/officeart/2005/8/layout/process4"/>
    <dgm:cxn modelId="{7D9DACC9-E03B-46D5-A04E-CD90A231F33A}" type="presParOf" srcId="{5FE7675D-118A-4809-BAE3-E03D86D79424}" destId="{D8752171-7685-4501-9313-AD0DC83AB54C}" srcOrd="2" destOrd="0" presId="urn:microsoft.com/office/officeart/2005/8/layout/process4"/>
    <dgm:cxn modelId="{91578888-88FB-4BCB-9E49-A355B7E11589}" type="presParOf" srcId="{D8752171-7685-4501-9313-AD0DC83AB54C}" destId="{3AEBE449-4368-490D-B8D9-5830CA5BB8D1}" srcOrd="0" destOrd="0" presId="urn:microsoft.com/office/officeart/2005/8/layout/process4"/>
    <dgm:cxn modelId="{9C9289C6-87D1-4709-8199-E55CC6712863}" type="presParOf" srcId="{D8752171-7685-4501-9313-AD0DC83AB54C}" destId="{56A881F2-0E57-4CE1-AA8D-E7738094DC9E}" srcOrd="1" destOrd="0" presId="urn:microsoft.com/office/officeart/2005/8/layout/process4"/>
    <dgm:cxn modelId="{E28DBA5A-B6F9-4D27-80F8-7247415B3075}" type="presParOf" srcId="{8C9C2E2D-DA47-4380-8E07-406C8CE92063}" destId="{457A150B-E95D-4938-962E-4D02297E6C24}" srcOrd="1" destOrd="0" presId="urn:microsoft.com/office/officeart/2005/8/layout/process4"/>
    <dgm:cxn modelId="{F3A4CDD4-A849-4D1C-857F-22B07B7B037B}" type="presParOf" srcId="{8C9C2E2D-DA47-4380-8E07-406C8CE92063}" destId="{D0751AD3-E0FC-4BE9-839E-FC723E1FD9E3}" srcOrd="2" destOrd="0" presId="urn:microsoft.com/office/officeart/2005/8/layout/process4"/>
    <dgm:cxn modelId="{A9C89B89-12AD-4ABC-836A-1E5971CDEC6B}" type="presParOf" srcId="{D0751AD3-E0FC-4BE9-839E-FC723E1FD9E3}" destId="{E892E62A-4982-432D-A1C9-46C18EC527B5}" srcOrd="0" destOrd="0" presId="urn:microsoft.com/office/officeart/2005/8/layout/process4"/>
    <dgm:cxn modelId="{E34F3AF4-42AC-4B04-9210-038BAF37F93A}" type="presParOf" srcId="{D0751AD3-E0FC-4BE9-839E-FC723E1FD9E3}" destId="{326BD3C2-7C28-4E28-A7BB-DE717288EF98}" srcOrd="1" destOrd="0" presId="urn:microsoft.com/office/officeart/2005/8/layout/process4"/>
    <dgm:cxn modelId="{26362B88-9CC6-4A7A-98EB-2134D0EFC65C}" type="presParOf" srcId="{D0751AD3-E0FC-4BE9-839E-FC723E1FD9E3}" destId="{9EF31A0F-90F0-4DC0-8A8D-75327DBAE195}" srcOrd="2" destOrd="0" presId="urn:microsoft.com/office/officeart/2005/8/layout/process4"/>
    <dgm:cxn modelId="{82A8835E-2AAE-4112-8D58-EC3F50EE3374}" type="presParOf" srcId="{9EF31A0F-90F0-4DC0-8A8D-75327DBAE195}" destId="{AAA9FEAE-30DD-4A23-BEAF-BBBCB3A3A25B}" srcOrd="0" destOrd="0" presId="urn:microsoft.com/office/officeart/2005/8/layout/process4"/>
    <dgm:cxn modelId="{FA048BCD-C72C-45B7-9CC7-3DB651C240CB}" type="presParOf" srcId="{9EF31A0F-90F0-4DC0-8A8D-75327DBAE195}" destId="{A6259A6E-0019-4170-90A2-103946813FE5}" srcOrd="1" destOrd="0" presId="urn:microsoft.com/office/officeart/2005/8/layout/process4"/>
    <dgm:cxn modelId="{71490B24-17C7-461F-A15D-4A13ABC4DF39}" type="presParOf" srcId="{8C9C2E2D-DA47-4380-8E07-406C8CE92063}" destId="{D5B094C7-DB29-449C-918A-3553FB06884E}" srcOrd="3" destOrd="0" presId="urn:microsoft.com/office/officeart/2005/8/layout/process4"/>
    <dgm:cxn modelId="{6D75BB93-542C-4ED1-9DFD-4AE35DF2F6AC}" type="presParOf" srcId="{8C9C2E2D-DA47-4380-8E07-406C8CE92063}" destId="{C82DE7E8-8EDD-4D5F-95F6-347F912DBF3D}" srcOrd="4" destOrd="0" presId="urn:microsoft.com/office/officeart/2005/8/layout/process4"/>
    <dgm:cxn modelId="{5B3FD841-19DC-4B89-82C4-246AB8A47090}" type="presParOf" srcId="{C82DE7E8-8EDD-4D5F-95F6-347F912DBF3D}" destId="{C64F795B-67D5-4103-9B53-A2D34B47A92A}" srcOrd="0" destOrd="0" presId="urn:microsoft.com/office/officeart/2005/8/layout/process4"/>
    <dgm:cxn modelId="{F1DB0BE3-69A2-48F3-B654-F3A436A8D297}" type="presParOf" srcId="{C82DE7E8-8EDD-4D5F-95F6-347F912DBF3D}" destId="{FB90B8F7-03A6-4E2E-A2BE-A258EFAF29AE}" srcOrd="1" destOrd="0" presId="urn:microsoft.com/office/officeart/2005/8/layout/process4"/>
    <dgm:cxn modelId="{233A22E5-9CA2-4C71-95D2-B9CE7C3217FC}" type="presParOf" srcId="{C82DE7E8-8EDD-4D5F-95F6-347F912DBF3D}" destId="{E1065597-59A6-476E-B249-367706233084}" srcOrd="2" destOrd="0" presId="urn:microsoft.com/office/officeart/2005/8/layout/process4"/>
    <dgm:cxn modelId="{708F0C66-B6F0-4E18-99AB-EE83CE2717DA}" type="presParOf" srcId="{E1065597-59A6-476E-B249-367706233084}" destId="{D3D43AEF-12E6-42B5-A3F9-E9F73A8DF4E1}" srcOrd="0" destOrd="0" presId="urn:microsoft.com/office/officeart/2005/8/layout/process4"/>
    <dgm:cxn modelId="{7243B6DB-1586-4CD9-A03A-5716B74364DF}" type="presParOf" srcId="{E1065597-59A6-476E-B249-367706233084}" destId="{FBBD68DF-42D0-4627-B65D-10906B9B842D}" srcOrd="1" destOrd="0" presId="urn:microsoft.com/office/officeart/2005/8/layout/process4"/>
  </dgm:cxnLst>
  <dgm:bg/>
  <dgm:whole>
    <a:ln w="28575"/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CEBC9-14D5-461A-91B6-90B0AC5FE333}">
      <dsp:nvSpPr>
        <dsp:cNvPr id="0" name=""/>
        <dsp:cNvSpPr/>
      </dsp:nvSpPr>
      <dsp:spPr>
        <a:xfrm>
          <a:off x="0" y="50"/>
          <a:ext cx="4114801" cy="3540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ГИА-11 – 50 ППЭ</a:t>
          </a:r>
        </a:p>
      </dsp:txBody>
      <dsp:txXfrm>
        <a:off x="17284" y="17334"/>
        <a:ext cx="4080233" cy="319489"/>
      </dsp:txXfrm>
    </dsp:sp>
    <dsp:sp modelId="{6F77E104-8348-4EA2-9504-7FFD85A7CDD4}">
      <dsp:nvSpPr>
        <dsp:cNvPr id="0" name=""/>
        <dsp:cNvSpPr/>
      </dsp:nvSpPr>
      <dsp:spPr>
        <a:xfrm>
          <a:off x="0" y="354108"/>
          <a:ext cx="4114801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4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базе образовательных организаций – 41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базе краевых и муниципальных организаций –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УФСИН – 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дому – 4</a:t>
          </a:r>
        </a:p>
      </dsp:txBody>
      <dsp:txXfrm>
        <a:off x="0" y="354108"/>
        <a:ext cx="4114801" cy="844560"/>
      </dsp:txXfrm>
    </dsp:sp>
    <dsp:sp modelId="{2BB8A2FE-F69B-4211-A6ED-D09CD53A0C4D}">
      <dsp:nvSpPr>
        <dsp:cNvPr id="0" name=""/>
        <dsp:cNvSpPr/>
      </dsp:nvSpPr>
      <dsp:spPr>
        <a:xfrm>
          <a:off x="0" y="1178913"/>
          <a:ext cx="4114801" cy="379873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ГИА-9 – 76 ППЭ</a:t>
          </a:r>
        </a:p>
      </dsp:txBody>
      <dsp:txXfrm>
        <a:off x="18544" y="1197457"/>
        <a:ext cx="4077713" cy="342785"/>
      </dsp:txXfrm>
    </dsp:sp>
    <dsp:sp modelId="{9BFD203D-DF86-43AA-81D5-36347E49AB5B}">
      <dsp:nvSpPr>
        <dsp:cNvPr id="0" name=""/>
        <dsp:cNvSpPr/>
      </dsp:nvSpPr>
      <dsp:spPr>
        <a:xfrm>
          <a:off x="0" y="1578541"/>
          <a:ext cx="4114801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4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базе образовательных организаций – 59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базе краевых и муниципальных организаций –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УФСИН – 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дому – 12</a:t>
          </a:r>
        </a:p>
      </dsp:txBody>
      <dsp:txXfrm>
        <a:off x="0" y="1578541"/>
        <a:ext cx="4114801" cy="844560"/>
      </dsp:txXfrm>
    </dsp:sp>
    <dsp:sp modelId="{F4C1DDD8-A7B2-4475-ACD9-A7D6B866E033}">
      <dsp:nvSpPr>
        <dsp:cNvPr id="0" name=""/>
        <dsp:cNvSpPr/>
      </dsp:nvSpPr>
      <dsp:spPr>
        <a:xfrm>
          <a:off x="0" y="2423151"/>
          <a:ext cx="4114801" cy="792761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spc="-1" dirty="0">
              <a:solidFill>
                <a:schemeClr val="tx1"/>
              </a:solidFill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rPr>
            <a:t>Средняя скорость распечатки ЭМ ЕГЭ  в аудиториях Камчатского края: 15 минут</a:t>
          </a:r>
          <a:endParaRPr lang="ru-RU" sz="1800" b="1" kern="1200" dirty="0">
            <a:solidFill>
              <a:schemeClr val="tx1"/>
            </a:solidFill>
            <a:ea typeface="Segoe UI Emoji" panose="020B0502040204020203" pitchFamily="34" charset="0"/>
          </a:endParaRPr>
        </a:p>
      </dsp:txBody>
      <dsp:txXfrm>
        <a:off x="38699" y="2461850"/>
        <a:ext cx="4037403" cy="715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6B21D-B0D3-401D-A54D-8F569B962618}">
      <dsp:nvSpPr>
        <dsp:cNvPr id="0" name=""/>
        <dsp:cNvSpPr/>
      </dsp:nvSpPr>
      <dsp:spPr>
        <a:xfrm>
          <a:off x="0" y="2495056"/>
          <a:ext cx="3964825" cy="818933"/>
        </a:xfrm>
        <a:prstGeom prst="rect">
          <a:avLst/>
        </a:prstGeom>
        <a:solidFill>
          <a:schemeClr val="accent3">
            <a:lumMod val="95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Приборы подавления мобильной связи</a:t>
          </a:r>
        </a:p>
      </dsp:txBody>
      <dsp:txXfrm>
        <a:off x="0" y="2495056"/>
        <a:ext cx="3964825" cy="442223"/>
      </dsp:txXfrm>
    </dsp:sp>
    <dsp:sp modelId="{3AEBE449-4368-490D-B8D9-5830CA5BB8D1}">
      <dsp:nvSpPr>
        <dsp:cNvPr id="0" name=""/>
        <dsp:cNvSpPr/>
      </dsp:nvSpPr>
      <dsp:spPr>
        <a:xfrm>
          <a:off x="0" y="2920902"/>
          <a:ext cx="1982412" cy="37670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100 % ППЭ ГИА-11</a:t>
          </a:r>
        </a:p>
      </dsp:txBody>
      <dsp:txXfrm>
        <a:off x="0" y="2920902"/>
        <a:ext cx="1982412" cy="376709"/>
      </dsp:txXfrm>
    </dsp:sp>
    <dsp:sp modelId="{56A881F2-0E57-4CE1-AA8D-E7738094DC9E}">
      <dsp:nvSpPr>
        <dsp:cNvPr id="0" name=""/>
        <dsp:cNvSpPr/>
      </dsp:nvSpPr>
      <dsp:spPr>
        <a:xfrm>
          <a:off x="1982412" y="2920902"/>
          <a:ext cx="1982412" cy="37670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98 % ППЭ ГИА-9</a:t>
          </a:r>
        </a:p>
      </dsp:txBody>
      <dsp:txXfrm>
        <a:off x="1982412" y="2920902"/>
        <a:ext cx="1982412" cy="376709"/>
      </dsp:txXfrm>
    </dsp:sp>
    <dsp:sp modelId="{326BD3C2-7C28-4E28-A7BB-DE717288EF98}">
      <dsp:nvSpPr>
        <dsp:cNvPr id="0" name=""/>
        <dsp:cNvSpPr/>
      </dsp:nvSpPr>
      <dsp:spPr>
        <a:xfrm rot="10800000">
          <a:off x="0" y="1247821"/>
          <a:ext cx="3964825" cy="1259519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Перебои в онлайн-трансляции</a:t>
          </a:r>
        </a:p>
      </dsp:txBody>
      <dsp:txXfrm rot="-10800000">
        <a:off x="0" y="1247821"/>
        <a:ext cx="3964825" cy="442091"/>
      </dsp:txXfrm>
    </dsp:sp>
    <dsp:sp modelId="{AAA9FEAE-30DD-4A23-BEAF-BBBCB3A3A25B}">
      <dsp:nvSpPr>
        <dsp:cNvPr id="0" name=""/>
        <dsp:cNvSpPr/>
      </dsp:nvSpPr>
      <dsp:spPr>
        <a:xfrm>
          <a:off x="0" y="1689912"/>
          <a:ext cx="1982412" cy="37659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28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9 ППЭ</a:t>
          </a:r>
        </a:p>
      </dsp:txBody>
      <dsp:txXfrm>
        <a:off x="0" y="1689912"/>
        <a:ext cx="1982412" cy="376596"/>
      </dsp:txXfrm>
    </dsp:sp>
    <dsp:sp modelId="{A6259A6E-0019-4170-90A2-103946813FE5}">
      <dsp:nvSpPr>
        <dsp:cNvPr id="0" name=""/>
        <dsp:cNvSpPr/>
      </dsp:nvSpPr>
      <dsp:spPr>
        <a:xfrm>
          <a:off x="1982412" y="1689912"/>
          <a:ext cx="1982412" cy="37659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 дней</a:t>
          </a:r>
        </a:p>
      </dsp:txBody>
      <dsp:txXfrm>
        <a:off x="1982412" y="1689912"/>
        <a:ext cx="1982412" cy="376596"/>
      </dsp:txXfrm>
    </dsp:sp>
    <dsp:sp modelId="{FB90B8F7-03A6-4E2E-A2BE-A258EFAF29AE}">
      <dsp:nvSpPr>
        <dsp:cNvPr id="0" name=""/>
        <dsp:cNvSpPr/>
      </dsp:nvSpPr>
      <dsp:spPr>
        <a:xfrm rot="10800000">
          <a:off x="0" y="25990"/>
          <a:ext cx="3964825" cy="1259519"/>
        </a:xfrm>
        <a:prstGeom prst="upArrowCallout">
          <a:avLst/>
        </a:prstGeom>
        <a:solidFill>
          <a:schemeClr val="accent3">
            <a:lumMod val="95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Онлайн-трансляция</a:t>
          </a:r>
        </a:p>
      </dsp:txBody>
      <dsp:txXfrm rot="-10800000">
        <a:off x="0" y="25990"/>
        <a:ext cx="3964825" cy="442091"/>
      </dsp:txXfrm>
    </dsp:sp>
    <dsp:sp modelId="{D3D43AEF-12E6-42B5-A3F9-E9F73A8DF4E1}">
      <dsp:nvSpPr>
        <dsp:cNvPr id="0" name=""/>
        <dsp:cNvSpPr/>
      </dsp:nvSpPr>
      <dsp:spPr>
        <a:xfrm>
          <a:off x="0" y="442677"/>
          <a:ext cx="1982412" cy="37659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91%</a:t>
          </a:r>
        </a:p>
      </dsp:txBody>
      <dsp:txXfrm>
        <a:off x="0" y="442677"/>
        <a:ext cx="1982412" cy="376596"/>
      </dsp:txXfrm>
    </dsp:sp>
    <dsp:sp modelId="{FBBD68DF-42D0-4627-B65D-10906B9B842D}">
      <dsp:nvSpPr>
        <dsp:cNvPr id="0" name=""/>
        <dsp:cNvSpPr/>
      </dsp:nvSpPr>
      <dsp:spPr>
        <a:xfrm>
          <a:off x="1982412" y="442677"/>
          <a:ext cx="1982412" cy="37659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– 94,5%</a:t>
          </a:r>
        </a:p>
      </dsp:txBody>
      <dsp:txXfrm>
        <a:off x="1982412" y="442677"/>
        <a:ext cx="1982412" cy="376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5BE3B0B-FFAB-432B-BD97-7E3F72BD721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08E44B-0AD4-43B5-BC83-08155CBE9B7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A05FF9-E06B-4D30-8AA9-B959DABDBF5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6CE2CF-D1AF-4037-805E-73ADDD9ACC0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10BF339-398F-4F6F-83D4-62C3813054A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259CDFA-704A-4DE2-8E4B-8374D6629D3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934C8CD-92E1-47DB-996B-76380741A04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EC95E37-BFD3-4B86-88A4-69475225617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12D8445-66EF-4922-9AA4-568E71ECC68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3615B2E-7548-4F8F-BBBB-8EEF92831B3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1D87890-2254-42F7-8847-7CF9929532D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66A68C-DB0A-4921-BDE7-F027749B776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1B39577-C903-468F-8472-114E0F69C9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77A5B53-0319-4AD0-A93D-F2819A1699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A0A6393-5FD0-4985-8261-E5BCC2E402C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A433AC0-644B-486C-8715-EC2A1B62677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5668964-EFC2-494C-A14F-833C27BCEC9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C99AB24-E5C6-465B-8C26-9CAEB6B9679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3F68AF4-7CAF-45EC-B8A4-3E17F84F770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73C98C2-3653-47C0-BF4F-3516BF98B43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0CC4E89-7A13-4DDF-B06B-811C4A8A567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0BAF5F6-319B-4E44-9FEC-E05B0DAE00C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72D1E7-9E82-4ED9-B3BF-3B289CFA3F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2E1AB4B-5AD2-40AB-BAE4-7CC4408E257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DAF3AEB-1486-4BBD-87D5-6AB2724EF41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4A9B57D-6633-463B-8C32-9288661C5C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A240D53-7469-4288-AC46-92D028C0DF2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EC63E70-7542-4B59-891E-B90359CE7DF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0577A4A-829B-4661-BD64-4DAEC91C51A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5412DB1-C1E8-4E7C-A415-33D5FB87028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28F162E-2C8F-4D01-800B-A6EE13C4A3D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250F360-23BE-4D68-AC2F-BB8ED01C9C4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030EE09-828E-409E-AA68-37E9FC25250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37EE50-F1BE-4674-AD9E-ABD866BF072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918F92F-C00A-435E-BD28-67DB0ACDFB2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45F2BA4-AA58-4D07-AF0A-E9D1977F8D8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5FF9A8D-7584-4549-9C5C-4079BFE0B00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9E63E30-86AF-4BD6-8E07-8E646FA67B6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348E780-1885-436B-A782-6E92BA4C51E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6BD2075-82DE-4019-8BD8-F53566113DD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04359E0-A76D-4167-A3A7-2F369886A27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4E138C7-D403-4E60-8216-D846AED2F4E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D1E4203-F11F-46C8-B0D8-5D09629741D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E0E2C58-598F-4BD9-AE94-9ACFFC81A30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2DE311-8CB7-40B4-BDEB-FCFBEF97442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360FD4-890C-4D9C-A05F-30A88B46D7A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2FC2274-BD50-4A33-9C6F-348547B922B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4ADAA8-844A-46B7-B135-973706F29B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629400"/>
            <a:ext cx="2886120" cy="21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238880" y="6629400"/>
            <a:ext cx="1895760" cy="21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algn="r">
              <a:lnSpc>
                <a:spcPct val="100000"/>
              </a:lnSpc>
              <a:buNone/>
              <a:defRPr b="1" lang="en-US" sz="1000" spc="-1" strike="noStrike">
                <a:solidFill>
                  <a:srgbClr val="000000"/>
                </a:solidFill>
                <a:latin typeface="Eurostil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F2F3676-AFD1-41A7-8AAD-42B7B378E0E2}" type="slidenum">
              <a:rPr b="1" lang="en-US" sz="1000" spc="-1" strike="noStrike">
                <a:solidFill>
                  <a:srgbClr val="000000"/>
                </a:solidFill>
                <a:latin typeface="Eurostile"/>
              </a:rPr>
              <a:t>4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0" y="6629400"/>
            <a:ext cx="1895760" cy="21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629400"/>
            <a:ext cx="2886120" cy="21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7238880" y="6629400"/>
            <a:ext cx="1895760" cy="21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algn="r">
              <a:lnSpc>
                <a:spcPct val="100000"/>
              </a:lnSpc>
              <a:buNone/>
              <a:defRPr b="1" lang="en-US" sz="1000" spc="-1" strike="noStrike">
                <a:solidFill>
                  <a:srgbClr val="000000"/>
                </a:solidFill>
                <a:latin typeface="Eurostil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3F0A83C-96EB-4830-8B7E-E227F9196C90}" type="slidenum">
              <a:rPr b="1" lang="en-US" sz="1000" spc="-1" strike="noStrike">
                <a:solidFill>
                  <a:srgbClr val="000000"/>
                </a:solidFill>
                <a:latin typeface="Eurostile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0" y="6629400"/>
            <a:ext cx="1895760" cy="21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3124080" y="6629400"/>
            <a:ext cx="2886120" cy="21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7238880" y="6629400"/>
            <a:ext cx="1895760" cy="21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algn="r">
              <a:lnSpc>
                <a:spcPct val="100000"/>
              </a:lnSpc>
              <a:buNone/>
              <a:defRPr b="1" lang="en-US" sz="1000" spc="-1" strike="noStrike">
                <a:solidFill>
                  <a:srgbClr val="000000"/>
                </a:solidFill>
                <a:latin typeface="Eurostil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442663E-8DCF-4B34-9A29-88BD49A9C6FD}" type="slidenum">
              <a:rPr b="1" lang="en-US" sz="1000" spc="-1" strike="noStrike">
                <a:solidFill>
                  <a:srgbClr val="000000"/>
                </a:solidFill>
                <a:latin typeface="Eurostile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0" y="6629400"/>
            <a:ext cx="1895760" cy="21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10"/>
          </p:nvPr>
        </p:nvSpPr>
        <p:spPr>
          <a:xfrm>
            <a:off x="3124080" y="6629400"/>
            <a:ext cx="2886120" cy="21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ldNum" idx="11"/>
          </p:nvPr>
        </p:nvSpPr>
        <p:spPr>
          <a:xfrm>
            <a:off x="7238880" y="6629400"/>
            <a:ext cx="1895760" cy="21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algn="r">
              <a:lnSpc>
                <a:spcPct val="100000"/>
              </a:lnSpc>
              <a:buNone/>
              <a:defRPr b="1" lang="en-US" sz="1000" spc="-1" strike="noStrike">
                <a:solidFill>
                  <a:srgbClr val="000000"/>
                </a:solidFill>
                <a:latin typeface="Eurostil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C9F599E-ADF3-46B7-AF36-EA920F93325A}" type="slidenum">
              <a:rPr b="1" lang="en-US" sz="1000" spc="-1" strike="noStrike">
                <a:solidFill>
                  <a:srgbClr val="000000"/>
                </a:solidFill>
                <a:latin typeface="Eurostile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2"/>
          </p:nvPr>
        </p:nvSpPr>
        <p:spPr>
          <a:xfrm>
            <a:off x="0" y="6629400"/>
            <a:ext cx="1895760" cy="21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chart" Target="../charts/chart15.xml"/><Relationship Id="rId3" Type="http://schemas.openxmlformats.org/officeDocument/2006/relationships/chart" Target="../charts/chart16.xml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chart" Target="../charts/chart17.xml"/><Relationship Id="rId3" Type="http://schemas.openxmlformats.org/officeDocument/2006/relationships/chart" Target="../charts/chart18.xml"/><Relationship Id="rId4" Type="http://schemas.openxmlformats.org/officeDocument/2006/relationships/image" Target="../media/image32.png"/><Relationship Id="rId5" Type="http://schemas.openxmlformats.org/officeDocument/2006/relationships/chart" Target="../charts/chart19.xml"/><Relationship Id="rId6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chart" Target="../charts/chart20.xml"/><Relationship Id="rId3" Type="http://schemas.openxmlformats.org/officeDocument/2006/relationships/chart" Target="../charts/chart21.xml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png"/><Relationship Id="rId3" Type="http://schemas.openxmlformats.org/officeDocument/2006/relationships/chart" Target="../charts/chart22.xml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png"/><Relationship Id="rId3" Type="http://schemas.openxmlformats.org/officeDocument/2006/relationships/chart" Target="../charts/chart23.xml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png"/><Relationship Id="rId3" Type="http://schemas.openxmlformats.org/officeDocument/2006/relationships/chart" Target="../charts/chart24.xml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chart" Target="../charts/chart25.xml"/><Relationship Id="rId3" Type="http://schemas.openxmlformats.org/officeDocument/2006/relationships/chart" Target="../charts/chart26.xml"/><Relationship Id="rId4" Type="http://schemas.openxmlformats.org/officeDocument/2006/relationships/image" Target="../media/image46.png"/><Relationship Id="rId5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chart" Target="../charts/chart27.xml"/><Relationship Id="rId3" Type="http://schemas.openxmlformats.org/officeDocument/2006/relationships/chart" Target="../charts/chart28.xml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image" Target="../media/image19.gif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 descr=""/>
          <p:cNvPicPr/>
          <p:nvPr/>
        </p:nvPicPr>
        <p:blipFill>
          <a:blip r:embed="rId1"/>
          <a:stretch/>
        </p:blipFill>
        <p:spPr>
          <a:xfrm>
            <a:off x="4395600" y="1260000"/>
            <a:ext cx="640440" cy="841680"/>
          </a:xfrm>
          <a:prstGeom prst="rect">
            <a:avLst/>
          </a:prstGeom>
          <a:ln w="0">
            <a:noFill/>
          </a:ln>
        </p:spPr>
      </p:pic>
      <p:sp>
        <p:nvSpPr>
          <p:cNvPr id="165" name="TextBox 7"/>
          <p:cNvSpPr/>
          <p:nvPr/>
        </p:nvSpPr>
        <p:spPr>
          <a:xfrm>
            <a:off x="360000" y="2584440"/>
            <a:ext cx="86353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Коллегия </a:t>
            </a:r>
            <a:endParaRPr b="0" lang="ru-RU" sz="3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Министерства образования Камчатского края</a:t>
            </a:r>
            <a:endParaRPr b="0" lang="ru-RU" sz="3600" spc="-1" strike="noStrike">
              <a:latin typeface="XO Oriel"/>
            </a:endParaRPr>
          </a:p>
        </p:txBody>
      </p:sp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3240000" y="5580000"/>
            <a:ext cx="3056040" cy="311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12 декабря 2024 года</a:t>
            </a:r>
            <a:endParaRPr b="0" lang="ru-RU" sz="1600" spc="-1" strike="noStrike">
              <a:latin typeface="XO Oriel"/>
            </a:endParaRPr>
          </a:p>
        </p:txBody>
      </p:sp>
    </p:spTree>
  </p:cSld>
  <p:transition>
    <p:fade thruBlk="true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Box 50"/>
          <p:cNvSpPr/>
          <p:nvPr/>
        </p:nvSpPr>
        <p:spPr>
          <a:xfrm>
            <a:off x="1141920" y="210240"/>
            <a:ext cx="7711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ПУНКТЫ ПРОВЕДЕНИЯ ГИА В 2024 ГОДУ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221" name="Picture 35" descr=""/>
          <p:cNvPicPr/>
          <p:nvPr/>
        </p:nvPicPr>
        <p:blipFill>
          <a:blip r:embed="rId1"/>
          <a:stretch/>
        </p:blipFill>
        <p:spPr>
          <a:xfrm>
            <a:off x="492120" y="99360"/>
            <a:ext cx="640440" cy="841680"/>
          </a:xfrm>
          <a:prstGeom prst="rect">
            <a:avLst/>
          </a:prstGeom>
          <a:ln w="0">
            <a:noFill/>
          </a:ln>
        </p:spPr>
      </p:pic>
      <p:sp>
        <p:nvSpPr>
          <p:cNvPr id="222" name="Прямоугольник 40"/>
          <p:cNvSpPr/>
          <p:nvPr/>
        </p:nvSpPr>
        <p:spPr>
          <a:xfrm>
            <a:off x="4887000" y="1038600"/>
            <a:ext cx="3762000" cy="75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616929874"/>
              </p:ext>
            </p:extLst>
          </p:nvPr>
        </p:nvGraphicFramePr>
        <p:xfrm>
          <a:off x="283320" y="1203120"/>
          <a:ext cx="4105440" cy="320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3" name="Прямоугольник 14"/>
          <p:cNvSpPr/>
          <p:nvPr/>
        </p:nvSpPr>
        <p:spPr>
          <a:xfrm>
            <a:off x="345240" y="5380560"/>
            <a:ext cx="8400240" cy="1089720"/>
          </a:xfrm>
          <a:prstGeom prst="rect">
            <a:avLst/>
          </a:prstGeom>
          <a:solidFill>
            <a:schemeClr val="accent3"/>
          </a:solidFill>
          <a:ln w="3810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!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Зафиксирован случай, потребовавший задействовать резервный источник электроснабжения в связи с поломкой на электростанции </a:t>
            </a:r>
            <a:br>
              <a:rPr sz="1800"/>
            </a:br>
            <a:r>
              <a:rPr b="1" lang="ru-RU" sz="1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(04.06.2024, п. Пахачи Олюторского муниципального района)</a:t>
            </a:r>
            <a:endParaRPr b="0" lang="ru-RU" sz="1800" spc="-1" strike="noStrike">
              <a:latin typeface="XO Orie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878671016"/>
              </p:ext>
            </p:extLst>
          </p:nvPr>
        </p:nvGraphicFramePr>
        <p:xfrm>
          <a:off x="4896720" y="1098720"/>
          <a:ext cx="4023000" cy="3361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transition>
    <p:fade thruBlk="true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35" descr=""/>
          <p:cNvPicPr/>
          <p:nvPr/>
        </p:nvPicPr>
        <p:blipFill>
          <a:blip r:embed="rId1"/>
          <a:stretch/>
        </p:blipFill>
        <p:spPr>
          <a:xfrm>
            <a:off x="576000" y="221040"/>
            <a:ext cx="640440" cy="841680"/>
          </a:xfrm>
          <a:prstGeom prst="rect">
            <a:avLst/>
          </a:prstGeom>
          <a:ln w="0">
            <a:noFill/>
          </a:ln>
        </p:spPr>
      </p:pic>
      <p:sp>
        <p:nvSpPr>
          <p:cNvPr id="225" name="Прямоугольник 1"/>
          <p:cNvSpPr/>
          <p:nvPr/>
        </p:nvSpPr>
        <p:spPr>
          <a:xfrm>
            <a:off x="1225800" y="221040"/>
            <a:ext cx="77842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КОНТРОЛЬ ЗА СОБЛЮДЕНИЕМ ПРОЦЕДУРЫ ПРОВЕДЕНИЯ ГИА</a:t>
            </a:r>
            <a:endParaRPr b="0" lang="ru-RU" sz="2400" spc="-1" strike="noStrike">
              <a:latin typeface="XO Oriel"/>
            </a:endParaRPr>
          </a:p>
        </p:txBody>
      </p:sp>
      <p:grpSp>
        <p:nvGrpSpPr>
          <p:cNvPr id="226" name="Diagram3"/>
          <p:cNvGrpSpPr/>
          <p:nvPr/>
        </p:nvGrpSpPr>
        <p:grpSpPr>
          <a:xfrm>
            <a:off x="111960" y="2725560"/>
            <a:ext cx="8845560" cy="3905640"/>
            <a:chOff x="111960" y="2725560"/>
            <a:chExt cx="8845560" cy="3905640"/>
          </a:xfrm>
        </p:grpSpPr>
        <p:sp>
          <p:nvSpPr>
            <p:cNvPr id="227" name=""/>
            <p:cNvSpPr/>
            <p:nvPr/>
          </p:nvSpPr>
          <p:spPr>
            <a:xfrm>
              <a:off x="111960" y="2725560"/>
              <a:ext cx="8845560" cy="390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"/>
            <p:cNvSpPr/>
            <p:nvPr/>
          </p:nvSpPr>
          <p:spPr>
            <a:xfrm>
              <a:off x="114840" y="3111840"/>
              <a:ext cx="2690640" cy="1035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20960" rIns="120960" tIns="69120" bIns="69120" anchor="ctr">
              <a:noAutofit/>
            </a:bodyPr>
            <a:p>
              <a:pPr algn="ctr">
                <a:lnSpc>
                  <a:spcPct val="90000"/>
                </a:lnSpc>
                <a:spcAft>
                  <a:spcPts val="595"/>
                </a:spcAft>
                <a:buNone/>
                <a:tabLst>
                  <a:tab algn="l" pos="0"/>
                </a:tabLst>
              </a:pPr>
              <a:r>
                <a:rPr b="1" lang="ru-RU" sz="17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Отдел контроля и надзора Министерства образования Камчатского края </a:t>
              </a:r>
              <a:endParaRPr b="0" lang="ru-RU" sz="1700" spc="-1" strike="noStrike">
                <a:latin typeface="XO Oriel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14840" y="4154400"/>
              <a:ext cx="2690640" cy="2092680"/>
            </a:xfrm>
            <a:prstGeom prst="rect">
              <a:avLst/>
            </a:prstGeom>
            <a:solidFill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000000">
                  <a:alpha val="90000"/>
                </a:srgbClr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90720" rIns="120960" tIns="90720" bIns="136080" anchor="t">
              <a:noAutofit/>
            </a:bodyPr>
            <a:p>
              <a:pPr lvl="1" marL="171360" indent="-171360">
                <a:lnSpc>
                  <a:spcPct val="90000"/>
                </a:lnSpc>
                <a:spcAft>
                  <a:spcPts val="255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b="1" lang="ru-RU" sz="17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39 выездов в ППЭ ГИА-11</a:t>
              </a:r>
              <a:endParaRPr b="0" lang="ru-RU" sz="1700" spc="-1" strike="noStrike">
                <a:latin typeface="XO Oriel"/>
              </a:endParaRPr>
            </a:p>
            <a:p>
              <a:pPr lvl="1" marL="171360" indent="-171360">
                <a:lnSpc>
                  <a:spcPct val="90000"/>
                </a:lnSpc>
                <a:spcAft>
                  <a:spcPts val="255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b="1" lang="ru-RU" sz="17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55 выездов в ППЭ ГИА-9</a:t>
              </a:r>
              <a:endParaRPr b="0" lang="ru-RU" sz="1700" spc="-1" strike="noStrike">
                <a:latin typeface="XO Oriel"/>
              </a:endParaRPr>
            </a:p>
            <a:p>
              <a:pPr lvl="1" marL="171360" indent="-171360">
                <a:lnSpc>
                  <a:spcPct val="90000"/>
                </a:lnSpc>
                <a:spcAft>
                  <a:spcPts val="255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b="1" lang="ru-RU" sz="17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2 протокола об административном правонарушении, ч. 4 ст. 19.30 КоАП РФ</a:t>
              </a:r>
              <a:endParaRPr b="0" lang="ru-RU" sz="1700" spc="-1" strike="noStrike">
                <a:latin typeface="XO Oriel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3190320" y="3111840"/>
              <a:ext cx="2690640" cy="1035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42200" rIns="142200" tIns="81360" bIns="81360" anchor="ctr">
              <a:noAutofit/>
            </a:bodyPr>
            <a:p>
              <a:pPr algn="ctr">
                <a:lnSpc>
                  <a:spcPct val="90000"/>
                </a:lnSpc>
                <a:spcAft>
                  <a:spcPts val="700"/>
                </a:spcAft>
                <a:buNone/>
                <a:tabLst>
                  <a:tab algn="l" pos="0"/>
                </a:tabLst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Наблюдатели </a:t>
              </a:r>
              <a:endParaRPr b="0" lang="ru-RU" sz="20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700"/>
                </a:spcAft>
                <a:buNone/>
                <a:tabLst>
                  <a:tab algn="l" pos="0"/>
                </a:tabLst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в ППЭ</a:t>
              </a:r>
              <a:endParaRPr b="0" lang="ru-RU" sz="2000" spc="-1" strike="noStrike">
                <a:latin typeface="XO Oriel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3190320" y="4154400"/>
              <a:ext cx="2690640" cy="2092680"/>
            </a:xfrm>
            <a:prstGeom prst="rect">
              <a:avLst/>
            </a:prstGeom>
            <a:solidFill>
              <a:srgbClr val="fffffe">
                <a:alpha val="90000"/>
              </a:srgbClr>
            </a:solidFill>
            <a:ln w="12700">
              <a:solidFill>
                <a:srgbClr val="000000">
                  <a:alpha val="90000"/>
                </a:srgbClr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90720" rIns="120960" tIns="90720" bIns="136080" anchor="t">
              <a:noAutofit/>
            </a:bodyPr>
            <a:p>
              <a:pPr>
                <a:lnSpc>
                  <a:spcPct val="90000"/>
                </a:lnSpc>
                <a:spcAft>
                  <a:spcPts val="255"/>
                </a:spcAft>
                <a:buNone/>
              </a:pPr>
              <a:r>
                <a:rPr b="1" lang="ru-RU" sz="17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1</a:t>
              </a:r>
              <a:r>
                <a:rPr b="1" lang="en-US" sz="17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62</a:t>
              </a:r>
              <a:r>
                <a:rPr b="1" lang="ru-RU" sz="17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общественных наблюдателя:</a:t>
              </a:r>
              <a:endParaRPr b="0" lang="ru-RU" sz="1700" spc="-1" strike="noStrike">
                <a:latin typeface="XO Oriel"/>
              </a:endParaRPr>
            </a:p>
            <a:p>
              <a:pPr lvl="1" marL="171360" indent="-171360">
                <a:lnSpc>
                  <a:spcPct val="90000"/>
                </a:lnSpc>
                <a:spcAft>
                  <a:spcPts val="255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b="1" lang="ru-RU" sz="17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151 – родительская общественность;</a:t>
              </a:r>
              <a:endParaRPr b="0" lang="ru-RU" sz="1700" spc="-1" strike="noStrike">
                <a:latin typeface="XO Oriel"/>
              </a:endParaRPr>
            </a:p>
            <a:p>
              <a:pPr lvl="1" marL="171360" indent="-171360">
                <a:lnSpc>
                  <a:spcPct val="90000"/>
                </a:lnSpc>
                <a:spcAft>
                  <a:spcPts val="255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b="1" lang="ru-RU" sz="17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11 – студенты КГПО АУ «Камчатский колледж технологии и сервиса»</a:t>
              </a:r>
              <a:endParaRPr b="0" lang="ru-RU" sz="1700" spc="-1" strike="noStrike">
                <a:latin typeface="XO Oriel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6266160" y="3111840"/>
              <a:ext cx="2690640" cy="1035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42200" rIns="142200" tIns="81360" bIns="81360" anchor="ctr">
              <a:noAutofit/>
            </a:bodyPr>
            <a:p>
              <a:pPr algn="ctr">
                <a:lnSpc>
                  <a:spcPct val="90000"/>
                </a:lnSpc>
                <a:spcAft>
                  <a:spcPts val="700"/>
                </a:spcAft>
                <a:buNone/>
                <a:tabLst>
                  <a:tab algn="l" pos="0"/>
                </a:tabLst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Онлайн-наблюдатели СИЦ</a:t>
              </a:r>
              <a:endParaRPr b="0" lang="ru-RU" sz="2000" spc="-1" strike="noStrike">
                <a:latin typeface="XO Oriel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6266160" y="4154400"/>
              <a:ext cx="2690640" cy="2092680"/>
            </a:xfrm>
            <a:prstGeom prst="rect">
              <a:avLst/>
            </a:prstGeom>
            <a:solidFill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000000">
                  <a:alpha val="90000"/>
                </a:srgbClr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96120" rIns="128160" tIns="96120" bIns="144000" anchor="t">
              <a:noAutofit/>
            </a:bodyPr>
            <a:p>
              <a:pPr lvl="1" marL="171360" indent="-171360">
                <a:lnSpc>
                  <a:spcPct val="90000"/>
                </a:lnSpc>
                <a:spcAft>
                  <a:spcPts val="269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b="1" lang="ru-RU" sz="1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11 человек - КГПОБУ «Камчатский педагогический колледж» </a:t>
              </a:r>
              <a:endParaRPr b="0" lang="ru-RU" sz="1800" spc="-1" strike="noStrike">
                <a:latin typeface="XO Oriel"/>
              </a:endParaRPr>
            </a:p>
          </p:txBody>
        </p:sp>
      </p:grpSp>
      <p:sp>
        <p:nvSpPr>
          <p:cNvPr id="234" name="Прямоугольник 3"/>
          <p:cNvSpPr/>
          <p:nvPr/>
        </p:nvSpPr>
        <p:spPr>
          <a:xfrm>
            <a:off x="111960" y="1093320"/>
            <a:ext cx="8845560" cy="691560"/>
          </a:xfrm>
          <a:prstGeom prst="rect">
            <a:avLst/>
          </a:prstGeom>
          <a:solidFill>
            <a:srgbClr val="ffffff"/>
          </a:solidFill>
          <a:ln w="28575">
            <a:solidFill>
              <a:srgbClr val="33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Члены Государственной экзаменационной комиссии в ППЭ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35" name="Прямоугольник 10"/>
          <p:cNvSpPr/>
          <p:nvPr/>
        </p:nvSpPr>
        <p:spPr>
          <a:xfrm>
            <a:off x="3181680" y="1947240"/>
            <a:ext cx="5775480" cy="495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Общественное наблюдение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36" name="Стрелка вниз 4"/>
          <p:cNvSpPr/>
          <p:nvPr/>
        </p:nvSpPr>
        <p:spPr>
          <a:xfrm>
            <a:off x="5434920" y="2581560"/>
            <a:ext cx="1269000" cy="4186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6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>
    <p:fade thruBlk="true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35" descr=""/>
          <p:cNvPicPr/>
          <p:nvPr/>
        </p:nvPicPr>
        <p:blipFill>
          <a:blip r:embed="rId1"/>
          <a:stretch/>
        </p:blipFill>
        <p:spPr>
          <a:xfrm>
            <a:off x="538920" y="362160"/>
            <a:ext cx="640440" cy="841680"/>
          </a:xfrm>
          <a:prstGeom prst="rect">
            <a:avLst/>
          </a:prstGeom>
          <a:ln w="0">
            <a:noFill/>
          </a:ln>
        </p:spPr>
      </p:pic>
      <p:sp>
        <p:nvSpPr>
          <p:cNvPr id="238" name="Прямоугольник 1"/>
          <p:cNvSpPr/>
          <p:nvPr/>
        </p:nvSpPr>
        <p:spPr>
          <a:xfrm>
            <a:off x="1188720" y="305280"/>
            <a:ext cx="54327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ПОРТАЛ SMOTRIEGE.RU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39" name="Прямоугольник 9"/>
          <p:cNvSpPr/>
          <p:nvPr/>
        </p:nvSpPr>
        <p:spPr>
          <a:xfrm>
            <a:off x="987840" y="709920"/>
            <a:ext cx="8013600" cy="6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Количество меток на портале Smotriege.ru -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22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br>
              <a:rPr sz="2400"/>
            </a:br>
            <a:r>
              <a:rPr b="0" i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(все метки — наблюдатели регионального СИЦ)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40" name="Прямоугольник 10"/>
          <p:cNvSpPr/>
          <p:nvPr/>
        </p:nvSpPr>
        <p:spPr>
          <a:xfrm>
            <a:off x="127080" y="1451520"/>
            <a:ext cx="8874360" cy="365040"/>
          </a:xfrm>
          <a:prstGeom prst="rect">
            <a:avLst/>
          </a:prstGeom>
          <a:solidFill>
            <a:schemeClr val="bg1"/>
          </a:solidFill>
          <a:ln w="28575">
            <a:solidFill>
              <a:srgbClr val="274e7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Важно!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 отработку меток в системе smotriege.ru для ППЭ определено </a:t>
            </a:r>
            <a:r>
              <a:rPr b="1" lang="ru-RU" sz="1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не более 20 минут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</p:txBody>
      </p:sp>
      <p:sp>
        <p:nvSpPr>
          <p:cNvPr id="241" name="Прямоугольник 11"/>
          <p:cNvSpPr/>
          <p:nvPr/>
        </p:nvSpPr>
        <p:spPr>
          <a:xfrm>
            <a:off x="127080" y="1981440"/>
            <a:ext cx="3172320" cy="478944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Наиболее частые нарушения, фиксируемые на портале: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 Отсутствует нумерация мест в ППЭ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 Подозрение на использование смарт-часов, телефона в аудитории организатором ППЭ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 Наличие справочных материалов на стендах в аудитории проведения экзамена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4. Подозрение на шпаргалку у участника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700" spc="-1" strike="noStrike">
              <a:latin typeface="XO Oriel"/>
            </a:endParaRPr>
          </a:p>
        </p:txBody>
      </p:sp>
      <p:graphicFrame>
        <p:nvGraphicFramePr>
          <p:cNvPr id="242" name="Таблица 13"/>
          <p:cNvGraphicFramePr/>
          <p:nvPr/>
        </p:nvGraphicFramePr>
        <p:xfrm>
          <a:off x="3457440" y="2041920"/>
          <a:ext cx="5552640" cy="2817720"/>
        </p:xfrm>
        <a:graphic>
          <a:graphicData uri="http://schemas.openxmlformats.org/drawingml/2006/table">
            <a:tbl>
              <a:tblPr/>
              <a:tblGrid>
                <a:gridCol w="2949480"/>
                <a:gridCol w="534960"/>
                <a:gridCol w="2068560"/>
              </a:tblGrid>
              <a:tr h="39888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АТЕ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Код ППЭ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отработанных меток с нарушением сроков</a:t>
                      </a:r>
                      <a:endParaRPr b="0" lang="ru-RU" sz="10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9200">
                <a:tc rowSpan="3"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Петропавловск-Камчатский городской округ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0002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920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0003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920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0056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9200">
                <a:tc rowSpan="3"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Елизовский муниципальный район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0017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920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0018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920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0019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24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Соболевский муниципальный район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0040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24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Тигильский муниципальный округ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0036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9200">
                <a:tc gridSpan="2">
                  <a:txBody>
                    <a:bodyPr lIns="90000" rIns="9000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Общий итог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ru-RU" sz="1100" spc="-1" strike="noStrike">
                        <a:latin typeface="XO Oriel"/>
                      </a:endParaRPr>
                    </a:p>
                  </a:txBody>
                  <a:tcPr anchor="t" marL="90000" marR="90000"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3" name="TextBox 3"/>
          <p:cNvSpPr/>
          <p:nvPr/>
        </p:nvSpPr>
        <p:spPr>
          <a:xfrm>
            <a:off x="3457440" y="5040000"/>
            <a:ext cx="5544000" cy="77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!Наибольшее количество нарушений сроков отработки нарушений</a:t>
            </a: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отмечено в Соболевском МР (ППЭ № 40), ПКГО (ППЭ № 2, № 3), Елизовском МР (ППЭ № 19).</a:t>
            </a:r>
            <a:endParaRPr b="0" lang="ru-RU" sz="11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 итогам анализа отчетной формы </a:t>
            </a:r>
            <a:r>
              <a:rPr b="1" lang="ru-RU" sz="1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12-04-МАШ</a:t>
            </a:r>
            <a:r>
              <a:rPr b="0" lang="ru-RU" sz="1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(выходы участников) – перепроверка работ и просмотр видеозаписей в отношении 71 человека. Нарушений не выявлено.</a:t>
            </a:r>
            <a:endParaRPr b="0" lang="ru-RU" sz="1100" spc="-1" strike="noStrike">
              <a:latin typeface="XO Oriel"/>
            </a:endParaRPr>
          </a:p>
        </p:txBody>
      </p:sp>
    </p:spTree>
  </p:cSld>
  <p:transition>
    <p:fade thruBlk="true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35" descr=""/>
          <p:cNvPicPr/>
          <p:nvPr/>
        </p:nvPicPr>
        <p:blipFill>
          <a:blip r:embed="rId1"/>
          <a:stretch/>
        </p:blipFill>
        <p:spPr>
          <a:xfrm>
            <a:off x="538920" y="362160"/>
            <a:ext cx="640440" cy="841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45" name="Диаграмма 1"/>
          <p:cNvGraphicFramePr/>
          <p:nvPr/>
        </p:nvGraphicFramePr>
        <p:xfrm>
          <a:off x="387360" y="1252440"/>
          <a:ext cx="4021920" cy="520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6" name="Диаграмма 2"/>
          <p:cNvGraphicFramePr/>
          <p:nvPr/>
        </p:nvGraphicFramePr>
        <p:xfrm>
          <a:off x="4572000" y="1252440"/>
          <a:ext cx="4423320" cy="550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7" name="" descr=""/>
          <p:cNvPicPr/>
          <p:nvPr/>
        </p:nvPicPr>
        <p:blipFill>
          <a:blip r:embed="rId4"/>
          <a:stretch/>
        </p:blipFill>
        <p:spPr>
          <a:xfrm>
            <a:off x="6822720" y="0"/>
            <a:ext cx="1990440" cy="1253160"/>
          </a:xfrm>
          <a:prstGeom prst="rect">
            <a:avLst/>
          </a:prstGeom>
          <a:ln w="0">
            <a:noFill/>
          </a:ln>
        </p:spPr>
      </p:pic>
    </p:spTree>
  </p:cSld>
  <p:transition>
    <p:fade thruBlk="true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35" descr=""/>
          <p:cNvPicPr/>
          <p:nvPr/>
        </p:nvPicPr>
        <p:blipFill>
          <a:blip r:embed="rId1"/>
          <a:stretch/>
        </p:blipFill>
        <p:spPr>
          <a:xfrm>
            <a:off x="360000" y="180000"/>
            <a:ext cx="640440" cy="841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49" name="Диаграмма 6"/>
          <p:cNvGraphicFramePr/>
          <p:nvPr/>
        </p:nvGraphicFramePr>
        <p:xfrm>
          <a:off x="109440" y="2183400"/>
          <a:ext cx="4663440" cy="406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0" name="Диаграмма 2"/>
          <p:cNvGraphicFramePr/>
          <p:nvPr/>
        </p:nvGraphicFramePr>
        <p:xfrm>
          <a:off x="4860000" y="1260000"/>
          <a:ext cx="3953160" cy="521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1" name="" descr=""/>
          <p:cNvPicPr/>
          <p:nvPr/>
        </p:nvPicPr>
        <p:blipFill>
          <a:blip r:embed="rId4"/>
          <a:stretch/>
        </p:blipFill>
        <p:spPr>
          <a:xfrm>
            <a:off x="6822720" y="0"/>
            <a:ext cx="1990440" cy="12531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52" name=""/>
          <p:cNvGraphicFramePr/>
          <p:nvPr/>
        </p:nvGraphicFramePr>
        <p:xfrm>
          <a:off x="180000" y="900000"/>
          <a:ext cx="4592880" cy="575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transition>
    <p:fade thruBlk="true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18" descr=""/>
          <p:cNvPicPr/>
          <p:nvPr/>
        </p:nvPicPr>
        <p:blipFill>
          <a:blip r:embed="rId1"/>
          <a:stretch/>
        </p:blipFill>
        <p:spPr>
          <a:xfrm>
            <a:off x="653040" y="442800"/>
            <a:ext cx="640440" cy="841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54" name="Диаграмма 1"/>
          <p:cNvGraphicFramePr/>
          <p:nvPr/>
        </p:nvGraphicFramePr>
        <p:xfrm>
          <a:off x="129240" y="1656360"/>
          <a:ext cx="4433400" cy="411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5" name="Диаграмма 2"/>
          <p:cNvGraphicFramePr/>
          <p:nvPr/>
        </p:nvGraphicFramePr>
        <p:xfrm>
          <a:off x="4682520" y="1656360"/>
          <a:ext cx="4323240" cy="411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6" name="" descr=""/>
          <p:cNvPicPr/>
          <p:nvPr/>
        </p:nvPicPr>
        <p:blipFill>
          <a:blip r:embed="rId4"/>
          <a:stretch/>
        </p:blipFill>
        <p:spPr>
          <a:xfrm>
            <a:off x="6822720" y="180000"/>
            <a:ext cx="1990440" cy="1253160"/>
          </a:xfrm>
          <a:prstGeom prst="rect">
            <a:avLst/>
          </a:prstGeom>
          <a:ln w="0">
            <a:noFill/>
          </a:ln>
        </p:spPr>
      </p:pic>
    </p:spTree>
  </p:cSld>
  <p:transition>
    <p:fade thruBlk="true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18" descr=""/>
          <p:cNvPicPr/>
          <p:nvPr/>
        </p:nvPicPr>
        <p:blipFill>
          <a:blip r:embed="rId1"/>
          <a:stretch/>
        </p:blipFill>
        <p:spPr>
          <a:xfrm>
            <a:off x="222120" y="226440"/>
            <a:ext cx="640440" cy="841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58" name="Таблица 1"/>
          <p:cNvGraphicFramePr/>
          <p:nvPr/>
        </p:nvGraphicFramePr>
        <p:xfrm>
          <a:off x="180000" y="1044000"/>
          <a:ext cx="8715240" cy="4473720"/>
        </p:xfrm>
        <a:graphic>
          <a:graphicData uri="http://schemas.openxmlformats.org/drawingml/2006/table">
            <a:tbl>
              <a:tblPr/>
              <a:tblGrid>
                <a:gridCol w="461880"/>
                <a:gridCol w="4794480"/>
                <a:gridCol w="1778040"/>
                <a:gridCol w="1681200"/>
              </a:tblGrid>
              <a:tr h="529920"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№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п/п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Образовательная организация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Выпускник 11 класса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Предмет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ctr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</a:tr>
              <a:tr h="287280">
                <a:tc gridSpan="4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Петропавловск-Камчатский городской округ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47484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1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МАОУ «Средняя школа № 33 с углублённым изучением отдельных предметов» Петропавловск-Камчатского городского округа 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Рябых Алексей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русский язык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</a:tr>
              <a:tr h="27144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2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МБОУ «Лицей № 46» Петропавловск-Камчатского городского округа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Побережный Максим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математика (профильный уровень)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</a:tr>
              <a:tr h="44064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3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МАОУ «Средняя школа № 33 с углублённым изучением отдельных предметов» Петропавловск-Камчатского городского округа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Фоменко Вероника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литература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</a:tr>
              <a:tr h="287280">
                <a:tc gridSpan="4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Елизовский муниципальный район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53028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4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МБОУ «Пионерская средняя школа имени М.А.Евсюковой»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Чиркова Милана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химия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</a:tr>
              <a:tr h="287280">
                <a:tc gridSpan="4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Усть-Камчатский муниципальный округ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28728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5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МБОУ «Средняя школа № 5 п. Ключи-1»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Лебедева Полина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химия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</a:tr>
              <a:tr h="28728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6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МБОУ «Средняя школа № 5 п. Ключи-1»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Шубина Варвара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литература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</a:tr>
              <a:tr h="287280">
                <a:tc gridSpan="4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Карагинский муниципальный район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28728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7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МБОУ «Оссорская средняя школа»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Сиомко Мария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русский язык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</a:tr>
              <a:tr h="21600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8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МБОУ «Оссорская средняя школа»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Юрин Ярослав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just">
                        <a:lnSpc>
                          <a:spcPct val="110000"/>
                        </a:lnSpc>
                        <a:spcAft>
                          <a:spcPts val="799"/>
                        </a:spcAft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Eurostile"/>
                        </a:rPr>
                        <a:t>география</a:t>
                      </a:r>
                      <a:endParaRPr b="0" lang="ru-RU" sz="1400" spc="-1" strike="noStrike">
                        <a:latin typeface="XO Oriel"/>
                      </a:endParaRPr>
                    </a:p>
                  </a:txBody>
                  <a:tcPr anchor="t" marL="68400" marR="684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e"/>
                    </a:solidFill>
                  </a:tcPr>
                </a:tc>
              </a:tr>
            </a:tbl>
          </a:graphicData>
        </a:graphic>
      </p:graphicFrame>
      <p:pic>
        <p:nvPicPr>
          <p:cNvPr id="259" name="" descr=""/>
          <p:cNvPicPr/>
          <p:nvPr/>
        </p:nvPicPr>
        <p:blipFill>
          <a:blip r:embed="rId2"/>
          <a:stretch/>
        </p:blipFill>
        <p:spPr>
          <a:xfrm>
            <a:off x="6986160" y="-32400"/>
            <a:ext cx="1990440" cy="1253160"/>
          </a:xfrm>
          <a:prstGeom prst="rect">
            <a:avLst/>
          </a:prstGeom>
          <a:ln w="0">
            <a:noFill/>
          </a:ln>
        </p:spPr>
      </p:pic>
      <p:sp>
        <p:nvSpPr>
          <p:cNvPr id="260" name=""/>
          <p:cNvSpPr/>
          <p:nvPr/>
        </p:nvSpPr>
        <p:spPr>
          <a:xfrm>
            <a:off x="3240000" y="396000"/>
            <a:ext cx="2874600" cy="4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100 БАЛЛОВ</a:t>
            </a:r>
            <a:endParaRPr b="0" lang="ru-RU" sz="2400" spc="-1" strike="noStrike">
              <a:latin typeface="XO Oriel"/>
            </a:endParaRPr>
          </a:p>
        </p:txBody>
      </p:sp>
    </p:spTree>
  </p:cSld>
  <p:transition>
    <p:fade thruBlk="true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3" descr=""/>
          <p:cNvPicPr/>
          <p:nvPr/>
        </p:nvPicPr>
        <p:blipFill>
          <a:blip r:embed="rId1"/>
          <a:stretch/>
        </p:blipFill>
        <p:spPr>
          <a:xfrm>
            <a:off x="430920" y="211320"/>
            <a:ext cx="575640" cy="834120"/>
          </a:xfrm>
          <a:prstGeom prst="rect">
            <a:avLst/>
          </a:prstGeom>
          <a:ln w="0">
            <a:noFill/>
          </a:ln>
        </p:spPr>
      </p:pic>
      <p:sp>
        <p:nvSpPr>
          <p:cNvPr id="262" name="TextBox 2"/>
          <p:cNvSpPr/>
          <p:nvPr/>
        </p:nvSpPr>
        <p:spPr>
          <a:xfrm>
            <a:off x="1294920" y="622080"/>
            <a:ext cx="553860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«ПРЕЗИДЕНТСКИЕ ДНИ»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 и 5 июля</a:t>
            </a:r>
            <a:endParaRPr b="0" lang="ru-RU" sz="3200" spc="-1" strike="noStrike">
              <a:latin typeface="XO Oriel"/>
            </a:endParaRPr>
          </a:p>
        </p:txBody>
      </p:sp>
      <p:sp>
        <p:nvSpPr>
          <p:cNvPr id="263" name="Прямоугольник: скругленные углы 6"/>
          <p:cNvSpPr/>
          <p:nvPr/>
        </p:nvSpPr>
        <p:spPr>
          <a:xfrm>
            <a:off x="644040" y="3060360"/>
            <a:ext cx="2049120" cy="1612800"/>
          </a:xfrm>
          <a:prstGeom prst="roundRect">
            <a:avLst>
              <a:gd name="adj" fmla="val 16667"/>
            </a:avLst>
          </a:prstGeom>
          <a:gradFill rotWithShape="0">
            <a:gsLst>
              <a:gs pos="50000">
                <a:srgbClr val="ffffff"/>
              </a:gs>
              <a:gs pos="100000">
                <a:srgbClr val="e2e2e2"/>
              </a:gs>
            </a:gsLst>
            <a:lin ang="5400000"/>
          </a:gradFill>
          <a:ln w="0">
            <a:noFill/>
          </a:ln>
          <a:effectLst>
            <a:outerShdw algn="ctr" blurRad="5724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Eurostile"/>
                <a:ea typeface="DejaVu Sans"/>
              </a:rPr>
              <a:t>Общее кол-во участников – </a:t>
            </a:r>
            <a:endParaRPr b="0" lang="ru-RU" sz="20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Eurostile"/>
                <a:ea typeface="DejaVu Sans"/>
              </a:rPr>
              <a:t>337 чел.</a:t>
            </a:r>
            <a:endParaRPr b="0" lang="ru-RU" sz="2000" spc="-1" strike="noStrike">
              <a:latin typeface="XO Oriel"/>
            </a:endParaRPr>
          </a:p>
        </p:txBody>
      </p:sp>
      <p:pic>
        <p:nvPicPr>
          <p:cNvPr id="264" name="" descr=""/>
          <p:cNvPicPr/>
          <p:nvPr/>
        </p:nvPicPr>
        <p:blipFill>
          <a:blip r:embed="rId2"/>
          <a:stretch/>
        </p:blipFill>
        <p:spPr>
          <a:xfrm>
            <a:off x="6822720" y="360"/>
            <a:ext cx="1990440" cy="12531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65" name=""/>
          <p:cNvGraphicFramePr/>
          <p:nvPr/>
        </p:nvGraphicFramePr>
        <p:xfrm>
          <a:off x="2883960" y="2338920"/>
          <a:ext cx="5751720" cy="323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transition>
    <p:fade thruBlk="true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Прямоугольник 13"/>
          <p:cNvSpPr/>
          <p:nvPr/>
        </p:nvSpPr>
        <p:spPr>
          <a:xfrm>
            <a:off x="1088280" y="137160"/>
            <a:ext cx="555948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ПООЩРЕНИЕ УСПЕШНОСТИ </a:t>
            </a:r>
            <a:br>
              <a:rPr sz="2800"/>
            </a:b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ШКОЛЬНОГО ОБУЧЕНИЯ</a:t>
            </a:r>
            <a:endParaRPr b="0" lang="ru-RU" sz="2800" spc="-1" strike="noStrike">
              <a:latin typeface="XO Oriel"/>
            </a:endParaRPr>
          </a:p>
        </p:txBody>
      </p:sp>
      <p:pic>
        <p:nvPicPr>
          <p:cNvPr id="267" name="Picture 1" descr=""/>
          <p:cNvPicPr/>
          <p:nvPr/>
        </p:nvPicPr>
        <p:blipFill>
          <a:blip r:embed="rId1"/>
          <a:stretch/>
        </p:blipFill>
        <p:spPr>
          <a:xfrm>
            <a:off x="258120" y="190440"/>
            <a:ext cx="640440" cy="841680"/>
          </a:xfrm>
          <a:prstGeom prst="rect">
            <a:avLst/>
          </a:prstGeom>
          <a:ln w="0">
            <a:noFill/>
          </a:ln>
        </p:spPr>
      </p:pic>
      <p:sp>
        <p:nvSpPr>
          <p:cNvPr id="268" name="Прямоугольник 17"/>
          <p:cNvSpPr/>
          <p:nvPr/>
        </p:nvSpPr>
        <p:spPr>
          <a:xfrm>
            <a:off x="1232280" y="741600"/>
            <a:ext cx="6431040" cy="44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Прямоугольник: скругленные углы 1"/>
          <p:cNvSpPr/>
          <p:nvPr/>
        </p:nvSpPr>
        <p:spPr>
          <a:xfrm>
            <a:off x="180000" y="1260000"/>
            <a:ext cx="6293160" cy="1251720"/>
          </a:xfrm>
          <a:prstGeom prst="roundRect">
            <a:avLst>
              <a:gd name="adj" fmla="val 16667"/>
            </a:avLst>
          </a:prstGeom>
          <a:gradFill rotWithShape="0">
            <a:gsLst>
              <a:gs pos="50000">
                <a:srgbClr val="ffffff"/>
              </a:gs>
              <a:gs pos="100000">
                <a:srgbClr val="e2e2e2"/>
              </a:gs>
            </a:gsLst>
            <a:lin ang="5400000"/>
          </a:gradFill>
          <a:ln w="0">
            <a:noFill/>
          </a:ln>
          <a:effectLst>
            <a:outerShdw algn="ctr" blurRad="5724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Eurostile"/>
                <a:ea typeface="DejaVu Sans"/>
              </a:rPr>
              <a:t>Выплата единовременного вознаграждения выпускникам школ, набравшим на ЕГЭ от 95 до 100 баллов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270" name="Стрелка: вправо 1"/>
          <p:cNvSpPr/>
          <p:nvPr/>
        </p:nvSpPr>
        <p:spPr>
          <a:xfrm>
            <a:off x="4337280" y="2952000"/>
            <a:ext cx="1306440" cy="573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71" name="Прямоугольник: скругленные углы 2"/>
          <p:cNvSpPr/>
          <p:nvPr/>
        </p:nvSpPr>
        <p:spPr>
          <a:xfrm>
            <a:off x="180000" y="2772000"/>
            <a:ext cx="3771720" cy="891720"/>
          </a:xfrm>
          <a:prstGeom prst="roundRect">
            <a:avLst>
              <a:gd name="adj" fmla="val 16667"/>
            </a:avLst>
          </a:prstGeom>
          <a:gradFill rotWithShape="0">
            <a:gsLst>
              <a:gs pos="50000">
                <a:srgbClr val="ffffff"/>
              </a:gs>
              <a:gs pos="100000">
                <a:srgbClr val="e2e2e2"/>
              </a:gs>
            </a:gsLst>
            <a:lin ang="5400000"/>
          </a:gradFill>
          <a:ln w="0">
            <a:noFill/>
          </a:ln>
          <a:effectLst>
            <a:outerShdw algn="ctr" blurRad="5724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Eurostile"/>
                <a:ea typeface="DejaVu Sans"/>
              </a:rPr>
              <a:t>100 тысяч рублей</a:t>
            </a:r>
            <a:endParaRPr b="0" lang="ru-RU" sz="2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00000"/>
                </a:solidFill>
                <a:latin typeface="Eurostile"/>
                <a:ea typeface="DejaVu Sans"/>
              </a:rPr>
              <a:t>за 100 баллов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72" name="Прямоугольник: скругленные углы 3"/>
          <p:cNvSpPr/>
          <p:nvPr/>
        </p:nvSpPr>
        <p:spPr>
          <a:xfrm>
            <a:off x="180000" y="3943080"/>
            <a:ext cx="3771720" cy="891720"/>
          </a:xfrm>
          <a:prstGeom prst="roundRect">
            <a:avLst>
              <a:gd name="adj" fmla="val 16667"/>
            </a:avLst>
          </a:prstGeom>
          <a:gradFill rotWithShape="0">
            <a:gsLst>
              <a:gs pos="50000">
                <a:srgbClr val="ffffff"/>
              </a:gs>
              <a:gs pos="100000">
                <a:srgbClr val="e2e2e2"/>
              </a:gs>
            </a:gsLst>
            <a:lin ang="5400000"/>
          </a:gradFill>
          <a:ln w="0">
            <a:noFill/>
          </a:ln>
          <a:effectLst>
            <a:outerShdw algn="ctr" blurRad="5724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Eurostile"/>
                <a:ea typeface="DejaVu Sans"/>
              </a:rPr>
              <a:t>50 тысяч рублей</a:t>
            </a:r>
            <a:endParaRPr b="0" lang="ru-RU" sz="2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00000"/>
                </a:solidFill>
                <a:latin typeface="Eurostile"/>
                <a:ea typeface="DejaVu Sans"/>
              </a:rPr>
              <a:t>за 95-99 баллов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73" name="Прямоугольник: скругленные углы 4"/>
          <p:cNvSpPr/>
          <p:nvPr/>
        </p:nvSpPr>
        <p:spPr>
          <a:xfrm>
            <a:off x="144000" y="5059800"/>
            <a:ext cx="3804120" cy="1285560"/>
          </a:xfrm>
          <a:prstGeom prst="roundRect">
            <a:avLst>
              <a:gd name="adj" fmla="val 16667"/>
            </a:avLst>
          </a:prstGeom>
          <a:gradFill rotWithShape="0">
            <a:gsLst>
              <a:gs pos="50000">
                <a:srgbClr val="ffffff"/>
              </a:gs>
              <a:gs pos="100000">
                <a:srgbClr val="e2e2e2"/>
              </a:gs>
            </a:gsLst>
            <a:lin ang="5400000"/>
          </a:gradFill>
          <a:ln w="0">
            <a:noFill/>
          </a:ln>
          <a:effectLst>
            <a:outerShdw algn="ctr" blurRad="5724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Eurostile"/>
                <a:ea typeface="DejaVu Sans"/>
              </a:rPr>
              <a:t>75 тысяч рублей</a:t>
            </a:r>
            <a:endParaRPr b="0" lang="ru-RU" sz="2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00000"/>
                </a:solidFill>
                <a:latin typeface="Eurostile"/>
                <a:ea typeface="DejaVu Sans"/>
              </a:rPr>
              <a:t>за 96 и 97 баллов по двум предметам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74" name="Стрелка: вправо 2"/>
          <p:cNvSpPr/>
          <p:nvPr/>
        </p:nvSpPr>
        <p:spPr>
          <a:xfrm>
            <a:off x="4340160" y="4104000"/>
            <a:ext cx="1267560" cy="573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75" name="Стрелка: вправо 3"/>
          <p:cNvSpPr/>
          <p:nvPr/>
        </p:nvSpPr>
        <p:spPr>
          <a:xfrm>
            <a:off x="4343040" y="5508000"/>
            <a:ext cx="1228680" cy="573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76" name="Прямоугольник: скругленные углы 5"/>
          <p:cNvSpPr/>
          <p:nvPr/>
        </p:nvSpPr>
        <p:spPr>
          <a:xfrm>
            <a:off x="6084000" y="2899080"/>
            <a:ext cx="2655720" cy="692640"/>
          </a:xfrm>
          <a:prstGeom prst="roundRect">
            <a:avLst>
              <a:gd name="adj" fmla="val 16667"/>
            </a:avLst>
          </a:prstGeom>
          <a:gradFill rotWithShape="0">
            <a:gsLst>
              <a:gs pos="50000">
                <a:srgbClr val="ffffff"/>
              </a:gs>
              <a:gs pos="100000">
                <a:srgbClr val="e2e2e2"/>
              </a:gs>
            </a:gsLst>
            <a:lin ang="5400000"/>
          </a:gradFill>
          <a:ln w="0">
            <a:noFill/>
          </a:ln>
          <a:effectLst>
            <a:outerShdw algn="ctr" blurRad="5724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Eurostile"/>
                <a:ea typeface="DejaVu Sans"/>
              </a:rPr>
              <a:t>8 выпускников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77" name="Прямоугольник: скругленные углы 10"/>
          <p:cNvSpPr/>
          <p:nvPr/>
        </p:nvSpPr>
        <p:spPr>
          <a:xfrm>
            <a:off x="6120000" y="4070160"/>
            <a:ext cx="2655720" cy="692640"/>
          </a:xfrm>
          <a:prstGeom prst="roundRect">
            <a:avLst>
              <a:gd name="adj" fmla="val 16667"/>
            </a:avLst>
          </a:prstGeom>
          <a:gradFill rotWithShape="0">
            <a:gsLst>
              <a:gs pos="50000">
                <a:srgbClr val="ffffff"/>
              </a:gs>
              <a:gs pos="100000">
                <a:srgbClr val="e2e2e2"/>
              </a:gs>
            </a:gsLst>
            <a:lin ang="5400000"/>
          </a:gradFill>
          <a:ln w="0">
            <a:noFill/>
          </a:ln>
          <a:effectLst>
            <a:outerShdw algn="ctr" blurRad="5724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Eurostile"/>
                <a:ea typeface="DejaVu Sans"/>
              </a:rPr>
              <a:t>17 выпускников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78" name="Прямоугольник: скругленные углы 11"/>
          <p:cNvSpPr/>
          <p:nvPr/>
        </p:nvSpPr>
        <p:spPr>
          <a:xfrm>
            <a:off x="6084000" y="5421240"/>
            <a:ext cx="2655720" cy="692640"/>
          </a:xfrm>
          <a:prstGeom prst="roundRect">
            <a:avLst>
              <a:gd name="adj" fmla="val 16667"/>
            </a:avLst>
          </a:prstGeom>
          <a:gradFill rotWithShape="0">
            <a:gsLst>
              <a:gs pos="50000">
                <a:srgbClr val="ffffff"/>
              </a:gs>
              <a:gs pos="100000">
                <a:srgbClr val="e2e2e2"/>
              </a:gs>
            </a:gsLst>
            <a:lin ang="5400000"/>
          </a:gradFill>
          <a:ln w="0">
            <a:noFill/>
          </a:ln>
          <a:effectLst>
            <a:outerShdw algn="ctr" blurRad="57240" dir="5400000" dist="19080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Eurostile"/>
                <a:ea typeface="DejaVu Sans"/>
              </a:rPr>
              <a:t>1 выпускник</a:t>
            </a:r>
            <a:endParaRPr b="0" lang="ru-RU" sz="2800" spc="-1" strike="noStrike">
              <a:latin typeface="XO Oriel"/>
            </a:endParaRPr>
          </a:p>
        </p:txBody>
      </p:sp>
      <p:pic>
        <p:nvPicPr>
          <p:cNvPr id="279" name="" descr=""/>
          <p:cNvPicPr/>
          <p:nvPr/>
        </p:nvPicPr>
        <p:blipFill>
          <a:blip r:embed="rId2"/>
          <a:stretch/>
        </p:blipFill>
        <p:spPr>
          <a:xfrm>
            <a:off x="6660000" y="391320"/>
            <a:ext cx="2333160" cy="1968120"/>
          </a:xfrm>
          <a:prstGeom prst="rect">
            <a:avLst/>
          </a:prstGeom>
          <a:ln w="0">
            <a:noFill/>
          </a:ln>
        </p:spPr>
      </p:pic>
    </p:spTree>
  </p:cSld>
  <p:transition>
    <p:fade thruBlk="true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33" descr=""/>
          <p:cNvPicPr/>
          <p:nvPr/>
        </p:nvPicPr>
        <p:blipFill>
          <a:blip r:embed="rId1"/>
          <a:stretch/>
        </p:blipFill>
        <p:spPr>
          <a:xfrm>
            <a:off x="430920" y="211320"/>
            <a:ext cx="575640" cy="834120"/>
          </a:xfrm>
          <a:prstGeom prst="rect">
            <a:avLst/>
          </a:prstGeom>
          <a:ln w="0">
            <a:noFill/>
          </a:ln>
        </p:spPr>
      </p:pic>
      <p:sp>
        <p:nvSpPr>
          <p:cNvPr id="281" name="TextBox 5"/>
          <p:cNvSpPr/>
          <p:nvPr/>
        </p:nvSpPr>
        <p:spPr>
          <a:xfrm>
            <a:off x="2376000" y="216000"/>
            <a:ext cx="35931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МЕДАЛИ</a:t>
            </a:r>
            <a:endParaRPr b="0" lang="ru-RU" sz="5400" spc="-1" strike="noStrike">
              <a:latin typeface="XO Oriel"/>
            </a:endParaRPr>
          </a:p>
        </p:txBody>
      </p:sp>
      <p:sp>
        <p:nvSpPr>
          <p:cNvPr id="282" name="TextBox 6"/>
          <p:cNvSpPr/>
          <p:nvPr/>
        </p:nvSpPr>
        <p:spPr>
          <a:xfrm>
            <a:off x="360000" y="5040000"/>
            <a:ext cx="7913160" cy="5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0000"/>
              </a:lnSpc>
              <a:spcAft>
                <a:spcPts val="799"/>
              </a:spcAft>
              <a:buNone/>
              <a:tabLst>
                <a:tab algn="l" pos="0"/>
              </a:tabLst>
            </a:pPr>
            <a:r>
              <a:rPr b="1" i="1" lang="ru-RU" sz="1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Приказ Минпросвещения России от 29.09.2023 № 730 «Об утверждении Порядка и условий выдачи медалей «За особые успехи в учении» I и II степеней» </a:t>
            </a:r>
            <a:endParaRPr b="0" lang="ru-RU" sz="1500" spc="-1" strike="noStrike">
              <a:latin typeface="XO Oriel"/>
            </a:endParaRPr>
          </a:p>
        </p:txBody>
      </p:sp>
      <p:pic>
        <p:nvPicPr>
          <p:cNvPr id="283" name="" descr=""/>
          <p:cNvPicPr/>
          <p:nvPr/>
        </p:nvPicPr>
        <p:blipFill>
          <a:blip r:embed="rId2"/>
          <a:stretch/>
        </p:blipFill>
        <p:spPr>
          <a:xfrm>
            <a:off x="6300000" y="540000"/>
            <a:ext cx="2513520" cy="39535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84" name=""/>
          <p:cNvGraphicFramePr/>
          <p:nvPr/>
        </p:nvGraphicFramePr>
        <p:xfrm>
          <a:off x="484920" y="1220760"/>
          <a:ext cx="6054840" cy="327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transition>
    <p:fade thruBlk="true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Объект 1" descr="Учащийся, пишущий за столом"/>
          <p:cNvPicPr/>
          <p:nvPr/>
        </p:nvPicPr>
        <p:blipFill>
          <a:blip r:embed="rId1"/>
          <a:srcRect l="5244" t="0" r="5244" b="0"/>
          <a:stretch/>
        </p:blipFill>
        <p:spPr>
          <a:xfrm>
            <a:off x="25200" y="1252440"/>
            <a:ext cx="3985200" cy="3832200"/>
          </a:xfrm>
          <a:prstGeom prst="rect">
            <a:avLst/>
          </a:prstGeom>
          <a:ln w="0">
            <a:noFill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</p:pic>
      <p:sp>
        <p:nvSpPr>
          <p:cNvPr id="168" name="TextBox 9"/>
          <p:cNvSpPr/>
          <p:nvPr/>
        </p:nvSpPr>
        <p:spPr>
          <a:xfrm>
            <a:off x="1184040" y="338400"/>
            <a:ext cx="282636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Министерство образования Камчатского края 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169" name="Picture 6" descr=""/>
          <p:cNvPicPr/>
          <p:nvPr/>
        </p:nvPicPr>
        <p:blipFill>
          <a:blip r:embed="rId2"/>
          <a:stretch/>
        </p:blipFill>
        <p:spPr>
          <a:xfrm>
            <a:off x="322200" y="165600"/>
            <a:ext cx="640440" cy="841680"/>
          </a:xfrm>
          <a:prstGeom prst="rect">
            <a:avLst/>
          </a:prstGeom>
          <a:ln w="0">
            <a:noFill/>
          </a:ln>
        </p:spPr>
      </p:pic>
      <p:sp>
        <p:nvSpPr>
          <p:cNvPr id="170" name="TextBox 17"/>
          <p:cNvSpPr/>
          <p:nvPr/>
        </p:nvSpPr>
        <p:spPr>
          <a:xfrm>
            <a:off x="4140000" y="1175400"/>
            <a:ext cx="485532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 итогах проведения ГИА </a:t>
            </a:r>
            <a:endParaRPr b="0" lang="ru-RU" sz="3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Камчатском крае</a:t>
            </a:r>
            <a:endParaRPr b="0" lang="ru-RU" sz="3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2024 году</a:t>
            </a:r>
            <a:endParaRPr b="0" lang="ru-RU" sz="3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 перспективах </a:t>
            </a:r>
            <a:endParaRPr b="0" lang="ru-RU" sz="3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 2025 год</a:t>
            </a:r>
            <a:endParaRPr b="0" lang="ru-RU" sz="3600" spc="-1" strike="noStrike">
              <a:latin typeface="XO Oriel"/>
            </a:endParaRPr>
          </a:p>
        </p:txBody>
      </p:sp>
      <p:sp>
        <p:nvSpPr>
          <p:cNvPr id="171" name="PlaceHolder 1"/>
          <p:cNvSpPr>
            <a:spLocks noGrp="1"/>
          </p:cNvSpPr>
          <p:nvPr>
            <p:ph type="subTitle"/>
          </p:nvPr>
        </p:nvSpPr>
        <p:spPr>
          <a:xfrm>
            <a:off x="154440" y="5755680"/>
            <a:ext cx="8660880" cy="851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Солодовник Майя Николаевна, 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начальник отдела общего образования Министерства образования Камчатского края</a:t>
            </a:r>
            <a:endParaRPr b="0" lang="ru-RU" sz="1600" spc="-1" strike="noStrike">
              <a:latin typeface="XO Oriel"/>
            </a:endParaRPr>
          </a:p>
        </p:txBody>
      </p:sp>
    </p:spTree>
  </p:cSld>
  <p:transition>
    <p:fade thruBlk="true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Box 13"/>
          <p:cNvSpPr/>
          <p:nvPr/>
        </p:nvSpPr>
        <p:spPr>
          <a:xfrm>
            <a:off x="1148400" y="350280"/>
            <a:ext cx="76107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ПОСТУПЛЕНИЕ ВЫПУСКНИКОВ 11-х КЛАССОВ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286" name="Picture 4" descr=""/>
          <p:cNvPicPr/>
          <p:nvPr/>
        </p:nvPicPr>
        <p:blipFill>
          <a:blip r:embed="rId1"/>
          <a:stretch/>
        </p:blipFill>
        <p:spPr>
          <a:xfrm>
            <a:off x="498600" y="235440"/>
            <a:ext cx="640440" cy="841680"/>
          </a:xfrm>
          <a:prstGeom prst="rect">
            <a:avLst/>
          </a:prstGeom>
          <a:ln w="0">
            <a:noFill/>
          </a:ln>
        </p:spPr>
      </p:pic>
      <p:sp>
        <p:nvSpPr>
          <p:cNvPr id="287" name="Прямоугольник 24"/>
          <p:cNvSpPr/>
          <p:nvPr/>
        </p:nvSpPr>
        <p:spPr>
          <a:xfrm>
            <a:off x="4212000" y="972000"/>
            <a:ext cx="4709160" cy="300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ТОП-100 вузов: 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Дальневосточный федеральный университет;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Всероссийская академия внешней торговли Министерства экономического развития РФ;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Санкт-Петербургский государственный экономический университет; 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Санкт-Петербургский политехнический университет Петра Великого; 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Российская академия народного хозяйства и государственной службы при Президенте РФ; 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Санкт-Петербургский государственный университет.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88" name="Прямоугольник 25"/>
          <p:cNvSpPr/>
          <p:nvPr/>
        </p:nvSpPr>
        <p:spPr>
          <a:xfrm>
            <a:off x="4320000" y="4320000"/>
            <a:ext cx="5109840" cy="20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Наиболее востребованные 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направления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Экономика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Управление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Юриспруденция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IT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-технологии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Педагогика</a:t>
            </a: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Медицина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289" name="" descr=""/>
          <p:cNvPicPr/>
          <p:nvPr/>
        </p:nvPicPr>
        <p:blipFill>
          <a:blip r:embed="rId2"/>
          <a:stretch/>
        </p:blipFill>
        <p:spPr>
          <a:xfrm>
            <a:off x="7020000" y="4770000"/>
            <a:ext cx="1955160" cy="19551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90" name=""/>
          <p:cNvGraphicFramePr/>
          <p:nvPr/>
        </p:nvGraphicFramePr>
        <p:xfrm>
          <a:off x="23040" y="1082520"/>
          <a:ext cx="5036400" cy="542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transition>
    <p:fade thruBlk="true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2" descr=""/>
          <p:cNvPicPr/>
          <p:nvPr/>
        </p:nvPicPr>
        <p:blipFill>
          <a:blip r:embed="rId1"/>
          <a:stretch/>
        </p:blipFill>
        <p:spPr>
          <a:xfrm>
            <a:off x="498600" y="235440"/>
            <a:ext cx="640440" cy="841680"/>
          </a:xfrm>
          <a:prstGeom prst="rect">
            <a:avLst/>
          </a:prstGeom>
          <a:ln w="0">
            <a:noFill/>
          </a:ln>
        </p:spPr>
      </p:pic>
      <p:sp>
        <p:nvSpPr>
          <p:cNvPr id="292" name="Прямоугольник 9"/>
          <p:cNvSpPr/>
          <p:nvPr/>
        </p:nvSpPr>
        <p:spPr>
          <a:xfrm>
            <a:off x="645120" y="1164240"/>
            <a:ext cx="3921480" cy="75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Распределение отметок по предметам ОГЭ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293" name="Прямоугольник 10"/>
          <p:cNvSpPr/>
          <p:nvPr/>
        </p:nvSpPr>
        <p:spPr>
          <a:xfrm>
            <a:off x="5022360" y="1164240"/>
            <a:ext cx="37123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Средний балл ОГЭ в 2024 году</a:t>
            </a:r>
            <a:endParaRPr b="0" lang="ru-RU" sz="2000" spc="-1" strike="noStrike">
              <a:latin typeface="XO Oriel"/>
            </a:endParaRPr>
          </a:p>
        </p:txBody>
      </p:sp>
      <p:graphicFrame>
        <p:nvGraphicFramePr>
          <p:cNvPr id="294" name="Диаграмма 1"/>
          <p:cNvGraphicFramePr/>
          <p:nvPr/>
        </p:nvGraphicFramePr>
        <p:xfrm>
          <a:off x="193320" y="1932480"/>
          <a:ext cx="4492440" cy="457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5" name="Диаграмма 2"/>
          <p:cNvGraphicFramePr/>
          <p:nvPr/>
        </p:nvGraphicFramePr>
        <p:xfrm>
          <a:off x="4818240" y="1724040"/>
          <a:ext cx="4123440" cy="478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6" name="" descr=""/>
          <p:cNvPicPr/>
          <p:nvPr/>
        </p:nvPicPr>
        <p:blipFill>
          <a:blip r:embed="rId4"/>
          <a:stretch/>
        </p:blipFill>
        <p:spPr>
          <a:xfrm>
            <a:off x="6048000" y="216000"/>
            <a:ext cx="2244600" cy="774360"/>
          </a:xfrm>
          <a:prstGeom prst="rect">
            <a:avLst/>
          </a:prstGeom>
          <a:ln w="0">
            <a:noFill/>
          </a:ln>
        </p:spPr>
      </p:pic>
    </p:spTree>
  </p:cSld>
  <p:transition>
    <p:fade thruBlk="true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Box 14"/>
          <p:cNvSpPr/>
          <p:nvPr/>
        </p:nvSpPr>
        <p:spPr>
          <a:xfrm>
            <a:off x="1304280" y="181800"/>
            <a:ext cx="76107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РЕЗУЛЬТАТЫ ОГЭ ПО 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МУНИЦИПАЛЬНЫМ ОБРАЗОВАНИЯМ КРАЯ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298" name="Picture 2" descr=""/>
          <p:cNvPicPr/>
          <p:nvPr/>
        </p:nvPicPr>
        <p:blipFill>
          <a:blip r:embed="rId1"/>
          <a:stretch/>
        </p:blipFill>
        <p:spPr>
          <a:xfrm>
            <a:off x="498600" y="235440"/>
            <a:ext cx="640440" cy="841680"/>
          </a:xfrm>
          <a:prstGeom prst="rect">
            <a:avLst/>
          </a:prstGeom>
          <a:ln w="0">
            <a:noFill/>
          </a:ln>
        </p:spPr>
      </p:pic>
      <p:sp>
        <p:nvSpPr>
          <p:cNvPr id="299" name="Прямоугольник 15"/>
          <p:cNvSpPr/>
          <p:nvPr/>
        </p:nvSpPr>
        <p:spPr>
          <a:xfrm>
            <a:off x="190440" y="4859640"/>
            <a:ext cx="5193720" cy="19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МАОУ «Средняя школа № 33 с углубленным изучением отдельных предметов» Петропавловск-Камчатского городского округа, </a:t>
            </a:r>
            <a:endParaRPr b="0" lang="ru-RU" sz="1000" spc="-1" strike="noStrike">
              <a:latin typeface="XO Orie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МАОУ «Средняя школа № 45» Петропавловск-Камчатского городского округа, </a:t>
            </a:r>
            <a:endParaRPr b="0" lang="ru-RU" sz="1000" spc="-1" strike="noStrike">
              <a:latin typeface="XO Orie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МБОУ «Лицей № 46» Петропавловск-Камчатского городского округа, </a:t>
            </a:r>
            <a:endParaRPr b="0" lang="ru-RU" sz="1000" spc="-1" strike="noStrike">
              <a:latin typeface="XO Orie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МБОУ «Елизовская средняя школа № 8», МБОУ «Тигильская средняя общеобразовательная школа», </a:t>
            </a:r>
            <a:endParaRPr b="0" lang="ru-RU" sz="1000" spc="-1" strike="noStrike">
              <a:latin typeface="XO Orie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МБОУ «Средняя школа № 9» Вилючинского городского округа</a:t>
            </a:r>
            <a:endParaRPr b="0" lang="ru-RU" sz="1000" spc="-1" strike="noStrike">
              <a:latin typeface="XO Orie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МАОУ «Средняя школа № 8» Петропавловск-Камчатского городского округа</a:t>
            </a:r>
            <a:endParaRPr b="0" lang="ru-RU" sz="1000" spc="-1" strike="noStrike">
              <a:latin typeface="XO Orie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МБОУ «Средняя школа № 15» Петропавловск-Камчатского городского округа</a:t>
            </a:r>
            <a:endParaRPr b="0" lang="ru-RU" sz="1000" spc="-1" strike="noStrike">
              <a:latin typeface="XO Orie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МАОУ «Средняя школа № 24» Петропавловск-Камчатского городского округа</a:t>
            </a:r>
            <a:endParaRPr b="0" lang="ru-RU" sz="1000" spc="-1" strike="noStrike">
              <a:latin typeface="XO Orie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МАОУ «Гимназия № 39» Петропавловск-Камчатского городского округа</a:t>
            </a:r>
            <a:endParaRPr b="0" lang="ru-RU" sz="1000" spc="-1" strike="noStrike">
              <a:latin typeface="XO Orie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МБОУ «Средняя школа № 40» Петропавловск-Камчатского городского округа</a:t>
            </a:r>
            <a:endParaRPr b="0" lang="ru-RU" sz="1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000" spc="-1" strike="noStrike">
              <a:latin typeface="XO Oriel"/>
            </a:endParaRPr>
          </a:p>
        </p:txBody>
      </p:sp>
      <p:sp>
        <p:nvSpPr>
          <p:cNvPr id="300" name="Прямоугольник 16"/>
          <p:cNvSpPr/>
          <p:nvPr/>
        </p:nvSpPr>
        <p:spPr>
          <a:xfrm>
            <a:off x="4914720" y="5155200"/>
            <a:ext cx="4158360" cy="161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01" name="Диаграмма 1"/>
          <p:cNvGraphicFramePr/>
          <p:nvPr/>
        </p:nvGraphicFramePr>
        <p:xfrm>
          <a:off x="378720" y="1124640"/>
          <a:ext cx="4294800" cy="343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2" name="Диаграмма 2"/>
          <p:cNvGraphicFramePr/>
          <p:nvPr/>
        </p:nvGraphicFramePr>
        <p:xfrm>
          <a:off x="4914720" y="1084680"/>
          <a:ext cx="3991320" cy="343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3" name="TextBox 6"/>
          <p:cNvSpPr/>
          <p:nvPr/>
        </p:nvSpPr>
        <p:spPr>
          <a:xfrm>
            <a:off x="5067360" y="4983840"/>
            <a:ext cx="3895920" cy="159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1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МАОУ «Средняя школа № 42» Петропавловск-Камчатского городского округа;</a:t>
            </a:r>
            <a:endParaRPr b="0" lang="ru-RU" sz="1000" spc="-1" strike="noStrike">
              <a:latin typeface="XO Oriel"/>
            </a:endParaRPr>
          </a:p>
          <a:p>
            <a:pPr algn="just">
              <a:lnSpc>
                <a:spcPct val="11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МБОУ «Елизовская средняя школа № 1 имени М.В. Ломоносова»;</a:t>
            </a:r>
            <a:endParaRPr b="0" lang="ru-RU" sz="1000" spc="-1" strike="noStrike">
              <a:latin typeface="XO Oriel"/>
            </a:endParaRPr>
          </a:p>
          <a:p>
            <a:pPr algn="just">
              <a:lnSpc>
                <a:spcPct val="11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МБОУ «Елизовская средняя школа № 3»;</a:t>
            </a:r>
            <a:endParaRPr b="0" lang="ru-RU" sz="1000" spc="-1" strike="noStrike">
              <a:latin typeface="XO Oriel"/>
            </a:endParaRPr>
          </a:p>
          <a:p>
            <a:pPr algn="just">
              <a:lnSpc>
                <a:spcPct val="11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МБОУ «Паратунская средняя школа»;</a:t>
            </a:r>
            <a:endParaRPr b="0" lang="ru-RU" sz="1000" spc="-1" strike="noStrike">
              <a:latin typeface="XO Oriel"/>
            </a:endParaRPr>
          </a:p>
          <a:p>
            <a:pPr algn="just">
              <a:lnSpc>
                <a:spcPct val="11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МБОУ «Средняя школа № 4 п. Ключи»;</a:t>
            </a:r>
            <a:endParaRPr b="0" lang="ru-RU" sz="1000" spc="-1" strike="noStrike">
              <a:latin typeface="XO Oriel"/>
            </a:endParaRPr>
          </a:p>
          <a:p>
            <a:pPr algn="just">
              <a:lnSpc>
                <a:spcPct val="11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МБОУ «Средняя школа № 5 п. Ключи-1»;</a:t>
            </a:r>
            <a:endParaRPr b="0" lang="ru-RU" sz="1000" spc="-1" strike="noStrike">
              <a:latin typeface="XO Oriel"/>
            </a:endParaRPr>
          </a:p>
          <a:p>
            <a:pPr algn="just">
              <a:lnSpc>
                <a:spcPct val="11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МБОУ «Средняя школа № 3» Вилючинского городского округа</a:t>
            </a:r>
            <a:endParaRPr b="0" lang="ru-RU" sz="1000" spc="-1" strike="noStrike">
              <a:latin typeface="XO Oriel"/>
            </a:endParaRPr>
          </a:p>
          <a:p>
            <a:pPr algn="just">
              <a:lnSpc>
                <a:spcPct val="110000"/>
              </a:lnSpc>
              <a:buNone/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МКОУ «Каменская средняя школа».</a:t>
            </a:r>
            <a:endParaRPr b="0" lang="ru-RU" sz="1000" spc="-1" strike="noStrike">
              <a:latin typeface="XO Oriel"/>
            </a:endParaRPr>
          </a:p>
        </p:txBody>
      </p:sp>
      <p:sp>
        <p:nvSpPr>
          <p:cNvPr id="304" name="TextBox 8"/>
          <p:cNvSpPr/>
          <p:nvPr/>
        </p:nvSpPr>
        <p:spPr>
          <a:xfrm>
            <a:off x="378720" y="4582440"/>
            <a:ext cx="85273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33 девятиклассника из 19 школ края сдали ОГЭ по всем 4 предметам на «отлично»: </a:t>
            </a:r>
            <a:endParaRPr b="0" lang="ru-RU" sz="1200" spc="-1" strike="noStrike">
              <a:latin typeface="XO Oriel"/>
            </a:endParaRPr>
          </a:p>
        </p:txBody>
      </p:sp>
    </p:spTree>
  </p:cSld>
  <p:transition>
    <p:fade thruBlk="true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Прямоугольник 3"/>
          <p:cNvSpPr/>
          <p:nvPr/>
        </p:nvSpPr>
        <p:spPr>
          <a:xfrm>
            <a:off x="1038600" y="246960"/>
            <a:ext cx="73767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ЗАДАЧИ НА 2024/2025 УЧЕБНЫЙ ГОД</a:t>
            </a:r>
            <a:endParaRPr b="0" lang="ru-RU" sz="2800" spc="-1" strike="noStrike">
              <a:latin typeface="XO Oriel"/>
            </a:endParaRPr>
          </a:p>
        </p:txBody>
      </p:sp>
      <p:pic>
        <p:nvPicPr>
          <p:cNvPr id="306" name="Picture 2" descr=""/>
          <p:cNvPicPr/>
          <p:nvPr/>
        </p:nvPicPr>
        <p:blipFill>
          <a:blip r:embed="rId1"/>
          <a:stretch/>
        </p:blipFill>
        <p:spPr>
          <a:xfrm>
            <a:off x="388800" y="278640"/>
            <a:ext cx="640440" cy="841680"/>
          </a:xfrm>
          <a:prstGeom prst="rect">
            <a:avLst/>
          </a:prstGeom>
          <a:ln w="0">
            <a:noFill/>
          </a:ln>
        </p:spPr>
      </p:pic>
      <p:sp>
        <p:nvSpPr>
          <p:cNvPr id="307" name="Прямоугольник 6"/>
          <p:cNvSpPr/>
          <p:nvPr/>
        </p:nvSpPr>
        <p:spPr>
          <a:xfrm>
            <a:off x="360000" y="846720"/>
            <a:ext cx="6761520" cy="105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Приказ Министерства образования Камчатского края </a:t>
            </a:r>
            <a:br>
              <a:rPr sz="1600"/>
            </a:b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от 17.09.2024 № 874 «Об утверждении плана мероприятий («дорожной карты») по подготовке и проведению государственной итоговой аттестации по образовательным программам основного общего и среднего общего образования в Камчатском крае в 2025 году»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308" name="Прямоугольник 8"/>
          <p:cNvSpPr/>
          <p:nvPr/>
        </p:nvSpPr>
        <p:spPr>
          <a:xfrm>
            <a:off x="324000" y="2412000"/>
            <a:ext cx="8546040" cy="4313520"/>
          </a:xfrm>
          <a:prstGeom prst="rect">
            <a:avLst/>
          </a:prstGeom>
          <a:solidFill>
            <a:srgbClr val="ffffff">
              <a:alpha val="40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5840" indent="-28584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продолжение разъяснительной работы с выпускниками и их родителями (законными представителями), участниками ГИА других категорий о требованиях Порядков проведения ГИА от 04.04.2023 № 232/551 и 233/552, в том числе о запретах;</a:t>
            </a:r>
            <a:endParaRPr b="0" lang="ru-RU" sz="14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разъяснение целей проведения экзаменов в «президентские» дни (в 2025 году - 3 и 4 июля);</a:t>
            </a:r>
            <a:endParaRPr b="0" lang="ru-RU" sz="14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участие региона в 2 всероссийских тренировках ЕГЭ (март, май 2025) с участниками, а также проведение региональных тренировок без участников. Все лица, которых планируется задействовать при проведении ГИА, должны стать участниками федеральных и региональных тренировок;</a:t>
            </a:r>
            <a:endParaRPr b="0" lang="ru-RU" sz="14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обеспечение наличия источников резервного энергоснабжения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каждом ППЭ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в целях недопущения прерывания трансляции экзаменов на портале smotriege.ru;</a:t>
            </a:r>
            <a:endParaRPr b="0" lang="ru-RU" sz="14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проведение всероссийской акции «Сдаем вместе! День сдачи ЕГЭ родителями» в феврале-марте 2025 года;</a:t>
            </a:r>
            <a:endParaRPr b="0" lang="ru-RU" sz="14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информирование граждан о деятельности общественных наблюдателей при проведении ГИА, поддержка мотивационной составляющей данной деятельности;</a:t>
            </a:r>
            <a:endParaRPr b="0" lang="ru-RU" sz="14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реализация в полном объеме мероприятий, предусмотренных Дорожной картой по улучшению образовательных результатов обучающихся Камчатского края на 2024-2025 учебный год, утвержденной приказом Министерства образования Камчатского края от 15.10.2024 № 974. </a:t>
            </a:r>
            <a:endParaRPr b="0" lang="ru-RU" sz="1400" spc="-1" strike="noStrike">
              <a:latin typeface="XO Oriel"/>
            </a:endParaRPr>
          </a:p>
        </p:txBody>
      </p:sp>
      <p:pic>
        <p:nvPicPr>
          <p:cNvPr id="309" name="" descr=""/>
          <p:cNvPicPr/>
          <p:nvPr/>
        </p:nvPicPr>
        <p:blipFill>
          <a:blip r:embed="rId2"/>
          <a:stretch/>
        </p:blipFill>
        <p:spPr>
          <a:xfrm>
            <a:off x="6984000" y="276840"/>
            <a:ext cx="2009520" cy="2416680"/>
          </a:xfrm>
          <a:prstGeom prst="rect">
            <a:avLst/>
          </a:prstGeom>
          <a:ln w="0">
            <a:noFill/>
          </a:ln>
        </p:spPr>
      </p:pic>
    </p:spTree>
  </p:cSld>
  <p:transition>
    <p:fade thruBlk="true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Рисунок 7" descr=""/>
          <p:cNvPicPr/>
          <p:nvPr/>
        </p:nvPicPr>
        <p:blipFill>
          <a:blip r:embed="rId1"/>
          <a:stretch/>
        </p:blipFill>
        <p:spPr>
          <a:xfrm>
            <a:off x="136440" y="1173960"/>
            <a:ext cx="8690400" cy="3898440"/>
          </a:xfrm>
          <a:prstGeom prst="rect">
            <a:avLst/>
          </a:prstGeom>
          <a:ln w="0">
            <a:noFill/>
          </a:ln>
        </p:spPr>
      </p:pic>
      <p:sp>
        <p:nvSpPr>
          <p:cNvPr id="311" name="Заголовок 1"/>
          <p:cNvSpPr/>
          <p:nvPr/>
        </p:nvSpPr>
        <p:spPr>
          <a:xfrm>
            <a:off x="1566000" y="5222160"/>
            <a:ext cx="6985800" cy="128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 cap="all">
                <a:solidFill>
                  <a:srgbClr val="000000"/>
                </a:solidFill>
                <a:latin typeface="Times New Roman"/>
                <a:ea typeface="DejaVu Sans"/>
              </a:rPr>
              <a:t>Спасибо за внимание!</a:t>
            </a:r>
            <a:endParaRPr b="0" lang="ru-RU" sz="3600" spc="-1" strike="noStrike">
              <a:latin typeface="XO Oriel"/>
            </a:endParaRPr>
          </a:p>
        </p:txBody>
      </p:sp>
    </p:spTree>
  </p:cSld>
  <p:transition>
    <p:fade thruBlk="true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50"/>
          <p:cNvSpPr/>
          <p:nvPr/>
        </p:nvSpPr>
        <p:spPr>
          <a:xfrm>
            <a:off x="1189440" y="498600"/>
            <a:ext cx="67561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РЕЙТИНГ</a:t>
            </a:r>
            <a:endParaRPr b="0" lang="ru-RU" sz="2800" spc="-1" strike="noStrike">
              <a:latin typeface="XO Oriel"/>
            </a:endParaRPr>
          </a:p>
        </p:txBody>
      </p:sp>
      <p:pic>
        <p:nvPicPr>
          <p:cNvPr id="173" name="Picture 35" descr=""/>
          <p:cNvPicPr/>
          <p:nvPr/>
        </p:nvPicPr>
        <p:blipFill>
          <a:blip r:embed="rId1"/>
          <a:stretch/>
        </p:blipFill>
        <p:spPr>
          <a:xfrm>
            <a:off x="538920" y="362160"/>
            <a:ext cx="640440" cy="841680"/>
          </a:xfrm>
          <a:prstGeom prst="rect">
            <a:avLst/>
          </a:prstGeom>
          <a:ln w="0">
            <a:noFill/>
          </a:ln>
        </p:spPr>
      </p:pic>
      <p:sp>
        <p:nvSpPr>
          <p:cNvPr id="174" name="Прямоугольник 9"/>
          <p:cNvSpPr/>
          <p:nvPr/>
        </p:nvSpPr>
        <p:spPr>
          <a:xfrm>
            <a:off x="0" y="2027880"/>
            <a:ext cx="9134640" cy="28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6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00a933"/>
                </a:solidFill>
                <a:latin typeface="Times New Roman"/>
                <a:ea typeface="DejaVu Sans"/>
              </a:rPr>
              <a:t>«Зелёная зона» </a:t>
            </a:r>
            <a:endParaRPr b="0" lang="ru-RU" sz="4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6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6600" spc="-1" strike="noStrike">
              <a:latin typeface="XO Oriel"/>
            </a:endParaRPr>
          </a:p>
        </p:txBody>
      </p:sp>
      <p:sp>
        <p:nvSpPr>
          <p:cNvPr id="175" name="TextBox 10"/>
          <p:cNvSpPr/>
          <p:nvPr/>
        </p:nvSpPr>
        <p:spPr>
          <a:xfrm>
            <a:off x="0" y="4204080"/>
            <a:ext cx="8865720" cy="185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Оценка эффективности </a:t>
            </a:r>
            <a:endParaRPr b="0" lang="ru-RU" sz="2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организационно-технологического обеспечения проведения ЕГЭ в регионе </a:t>
            </a:r>
            <a:endParaRPr b="0" lang="ru-RU" sz="2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61 баллов из 100</a:t>
            </a:r>
            <a:endParaRPr b="0" lang="ru-RU" sz="3200" spc="-1" strike="noStrike">
              <a:latin typeface="XO Oriel"/>
            </a:endParaRPr>
          </a:p>
        </p:txBody>
      </p:sp>
      <p:sp>
        <p:nvSpPr>
          <p:cNvPr id="176" name=""/>
          <p:cNvSpPr/>
          <p:nvPr/>
        </p:nvSpPr>
        <p:spPr>
          <a:xfrm>
            <a:off x="540000" y="1368000"/>
            <a:ext cx="8271000" cy="269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6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Камчатский край</a:t>
            </a:r>
            <a:endParaRPr b="0" lang="ru-RU" sz="6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6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57 позиция</a:t>
            </a:r>
            <a:endParaRPr b="0" lang="ru-RU" sz="6600" spc="-1" strike="noStrike">
              <a:latin typeface="XO Oriel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2"/>
          <a:stretch/>
        </p:blipFill>
        <p:spPr>
          <a:xfrm>
            <a:off x="360000" y="3420000"/>
            <a:ext cx="2153520" cy="1253520"/>
          </a:xfrm>
          <a:prstGeom prst="rect">
            <a:avLst/>
          </a:prstGeom>
          <a:ln w="0">
            <a:noFill/>
          </a:ln>
        </p:spPr>
      </p:pic>
    </p:spTree>
  </p:cSld>
  <p:transition>
    <p:fade thruBlk="true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5" descr=""/>
          <p:cNvPicPr/>
          <p:nvPr/>
        </p:nvPicPr>
        <p:blipFill>
          <a:blip r:embed="rId1"/>
          <a:stretch/>
        </p:blipFill>
        <p:spPr>
          <a:xfrm>
            <a:off x="538920" y="97560"/>
            <a:ext cx="640440" cy="841680"/>
          </a:xfrm>
          <a:prstGeom prst="rect">
            <a:avLst/>
          </a:prstGeom>
          <a:ln w="0">
            <a:noFill/>
          </a:ln>
        </p:spPr>
      </p:pic>
      <p:sp>
        <p:nvSpPr>
          <p:cNvPr id="179" name="TextBox 1"/>
          <p:cNvSpPr/>
          <p:nvPr/>
        </p:nvSpPr>
        <p:spPr>
          <a:xfrm>
            <a:off x="1980000" y="180000"/>
            <a:ext cx="57531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«ПРЕЗИДЕНТСКИЕ ДНИ»</a:t>
            </a:r>
            <a:endParaRPr b="0" lang="ru-RU" sz="3200" spc="-1" strike="noStrike">
              <a:latin typeface="XO Oriel"/>
            </a:endParaRPr>
          </a:p>
        </p:txBody>
      </p:sp>
      <p:graphicFrame>
        <p:nvGraphicFramePr>
          <p:cNvPr id="180" name="Таблица 9"/>
          <p:cNvGraphicFramePr/>
          <p:nvPr/>
        </p:nvGraphicFramePr>
        <p:xfrm>
          <a:off x="565200" y="2700000"/>
          <a:ext cx="8260200" cy="3666960"/>
        </p:xfrm>
        <a:graphic>
          <a:graphicData uri="http://schemas.openxmlformats.org/drawingml/2006/table">
            <a:tbl>
              <a:tblPr/>
              <a:tblGrid>
                <a:gridCol w="2786400"/>
                <a:gridCol w="5474160"/>
              </a:tblGrid>
              <a:tr h="4147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Для кого?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anchor="ctr" marL="91440" marR="9144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latin typeface="Times New Roman"/>
                        </a:rPr>
                        <a:t>Только для выпускников текущего года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244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800" spc="-1" strike="noStrike">
                          <a:latin typeface="Times New Roman"/>
                        </a:rPr>
                        <a:t>Для чего?</a:t>
                      </a:r>
                      <a:endParaRPr b="0" lang="ru-RU" sz="1800" spc="-1" strike="noStrike">
                        <a:latin typeface="XO Oriel"/>
                      </a:endParaRPr>
                    </a:p>
                  </a:txBody>
                  <a:tcPr anchor="ctr" marL="91440" marR="9144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latin typeface="Times New Roman"/>
                        </a:rPr>
                        <a:t>Улучшение результатов для поступления в вуз</a:t>
                      </a:r>
                      <a:endParaRPr b="0" lang="ru-RU" sz="16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latin typeface="Times New Roman"/>
                        </a:rPr>
                        <a:t>Результаты пересдачи будут отображены в РИС и ФИС ГИА </a:t>
                      </a:r>
                      <a:br>
                        <a:rPr sz="1600"/>
                      </a:br>
                      <a:r>
                        <a:rPr b="0" lang="ru-RU" sz="1600" spc="-1" strike="noStrike">
                          <a:latin typeface="Times New Roman"/>
                        </a:rPr>
                        <a:t>(предыдущий результат – АННУЛИРОВАН)</a:t>
                      </a:r>
                      <a:endParaRPr b="0" lang="ru-RU" sz="1600" spc="-1" strike="noStrike">
                        <a:latin typeface="XO Oriel"/>
                      </a:endParaRPr>
                    </a:p>
                  </a:txBody>
                  <a:tcPr anchor="ctr" marL="91440" marR="9144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636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800" spc="-1" strike="noStrike">
                          <a:latin typeface="Times New Roman"/>
                        </a:rPr>
                        <a:t>Какие предметы можно пересдать?</a:t>
                      </a:r>
                      <a:endParaRPr b="0" lang="ru-RU" sz="1800" spc="-1" strike="noStrike">
                        <a:latin typeface="Times New Roman"/>
                      </a:endParaRPr>
                    </a:p>
                  </a:txBody>
                  <a:tcPr anchor="ctr" marL="91440" marR="9144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latin typeface="Times New Roman"/>
                        </a:rPr>
                        <a:t>Выбор предметов ограничен только  перечнем экзаменационных предметов и расписанием ГИА</a:t>
                      </a:r>
                      <a:endParaRPr b="0" lang="ru-RU" sz="1600" spc="-1" strike="noStrike">
                        <a:latin typeface="Times New Roman"/>
                      </a:endParaRPr>
                    </a:p>
                  </a:txBody>
                  <a:tcPr anchor="ctr" marL="91440" marR="9144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08240">
                <a:tc>
                  <a:txBody>
                    <a:bodyPr anchor="ctr">
                      <a:noAutofit/>
                    </a:bodyPr>
                    <a:p>
                      <a:r>
                        <a:rPr b="0" lang="ru-RU" sz="1800" spc="-1" strike="noStrike">
                          <a:latin typeface="Times New Roman"/>
                        </a:rPr>
                        <a:t>Сколько предметов можно пересдать?</a:t>
                      </a:r>
                      <a:endParaRPr b="0" lang="ru-RU" sz="1800" spc="-1" strike="noStrike">
                        <a:latin typeface="Times New Roman"/>
                      </a:endParaRPr>
                    </a:p>
                  </a:txBody>
                  <a:tcPr anchor="ctr" marL="91440" marR="9144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r>
                        <a:rPr b="0" lang="ru-RU" sz="1800" spc="-1" strike="noStrike">
                          <a:latin typeface="Times New Roman"/>
                        </a:rPr>
                        <a:t>ОДИН</a:t>
                      </a:r>
                      <a:endParaRPr b="0" lang="ru-RU" sz="1800" spc="-1" strike="noStrike">
                        <a:latin typeface="Times New Roman"/>
                      </a:endParaRPr>
                    </a:p>
                  </a:txBody>
                  <a:tcPr anchor="ctr" marL="91440" marR="9144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2204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800" spc="-1" strike="noStrike">
                          <a:latin typeface="Times New Roman"/>
                        </a:rPr>
                        <a:t>Влияет ли полученный результат на оценки в аттестате?</a:t>
                      </a:r>
                      <a:endParaRPr b="0" lang="ru-RU" sz="1800" spc="-1" strike="noStrike">
                        <a:latin typeface="Times New Roman"/>
                      </a:endParaRPr>
                    </a:p>
                  </a:txBody>
                  <a:tcPr anchor="ctr" marL="91440" marR="9144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latin typeface="Times New Roman"/>
                        </a:rPr>
                        <a:t>НЕТ</a:t>
                      </a:r>
                      <a:endParaRPr b="0" lang="ru-RU" sz="1600" spc="-1" strike="noStrike">
                        <a:latin typeface="Times New Roman"/>
                      </a:endParaRPr>
                    </a:p>
                  </a:txBody>
                  <a:tcPr anchor="ctr" marL="91440" marR="9144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1" name=""/>
          <p:cNvGraphicFramePr/>
          <p:nvPr/>
        </p:nvGraphicFramePr>
        <p:xfrm>
          <a:off x="2820600" y="1114200"/>
          <a:ext cx="5999040" cy="1438920"/>
        </p:xfrm>
        <a:graphic>
          <a:graphicData uri="http://schemas.openxmlformats.org/drawingml/2006/table">
            <a:tbl>
              <a:tblPr/>
              <a:tblGrid>
                <a:gridCol w="1158120"/>
                <a:gridCol w="4841280"/>
              </a:tblGrid>
              <a:tr h="7196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800" spc="-1" strike="noStrike">
                          <a:latin typeface="Times New Roman"/>
                        </a:rPr>
                        <a:t>2024</a:t>
                      </a:r>
                      <a:endParaRPr b="0" lang="ru-RU" sz="2800" spc="-1" strike="noStrike">
                        <a:latin typeface="XO Orie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4200" spc="-1" strike="noStrike">
                          <a:latin typeface="Times New Roman"/>
                        </a:rPr>
                        <a:t>4 и 5 июля</a:t>
                      </a:r>
                      <a:endParaRPr b="0" lang="ru-RU" sz="4200" spc="-1" strike="noStrike">
                        <a:latin typeface="XO Orie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196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800" spc="-1" strike="noStrike">
                          <a:latin typeface="Times New Roman"/>
                        </a:rPr>
                        <a:t>2025</a:t>
                      </a:r>
                      <a:endParaRPr b="0" lang="ru-RU" sz="2800" spc="-1" strike="noStrike">
                        <a:latin typeface="XO Orie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4200" spc="-1" strike="noStrike">
                          <a:latin typeface="Times New Roman"/>
                        </a:rPr>
                        <a:t>3 и 4 июля</a:t>
                      </a:r>
                      <a:endParaRPr b="0" lang="ru-RU" sz="4200" spc="-1" strike="noStrike">
                        <a:latin typeface="XO Orie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182" name="" descr=""/>
          <p:cNvPicPr/>
          <p:nvPr/>
        </p:nvPicPr>
        <p:blipFill>
          <a:blip r:embed="rId2"/>
          <a:stretch/>
        </p:blipFill>
        <p:spPr>
          <a:xfrm>
            <a:off x="538920" y="1017000"/>
            <a:ext cx="2154240" cy="1613880"/>
          </a:xfrm>
          <a:prstGeom prst="rect">
            <a:avLst/>
          </a:prstGeom>
          <a:ln w="0">
            <a:noFill/>
          </a:ln>
        </p:spPr>
      </p:pic>
    </p:spTree>
  </p:cSld>
  <p:transition>
    <p:fade thruBlk="true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35" descr=""/>
          <p:cNvPicPr/>
          <p:nvPr/>
        </p:nvPicPr>
        <p:blipFill>
          <a:blip r:embed="rId1"/>
          <a:stretch/>
        </p:blipFill>
        <p:spPr>
          <a:xfrm>
            <a:off x="538920" y="362160"/>
            <a:ext cx="640440" cy="841680"/>
          </a:xfrm>
          <a:prstGeom prst="rect">
            <a:avLst/>
          </a:prstGeom>
          <a:ln w="0">
            <a:noFill/>
          </a:ln>
        </p:spPr>
      </p:pic>
      <p:sp>
        <p:nvSpPr>
          <p:cNvPr id="184" name="PlaceHolder 1"/>
          <p:cNvSpPr>
            <a:spLocks noGrp="1"/>
          </p:cNvSpPr>
          <p:nvPr>
            <p:ph/>
          </p:nvPr>
        </p:nvSpPr>
        <p:spPr>
          <a:xfrm>
            <a:off x="540000" y="2304000"/>
            <a:ext cx="3773520" cy="1469520"/>
          </a:xfrm>
          <a:prstGeom prst="rect">
            <a:avLst/>
          </a:prstGeom>
          <a:solidFill>
            <a:srgbClr val="ffffff"/>
          </a:solidFill>
          <a:ln w="0">
            <a:solidFill>
              <a:srgbClr val="3465a4"/>
            </a:solidFill>
          </a:ln>
        </p:spPr>
        <p:txBody>
          <a:bodyPr numCol="1" spcCol="0" lIns="90000" rIns="90000" tIns="45000" bIns="45000" anchor="b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highlight>
                  <a:srgbClr val="fffffe"/>
                </a:highlight>
                <a:latin typeface="Times New Roman"/>
              </a:rPr>
              <a:t>Общее количество участников ГИА-11 </a:t>
            </a:r>
            <a:r>
              <a:rPr b="1" lang="ru-RU" sz="2400" spc="-1" strike="noStrike">
                <a:solidFill>
                  <a:srgbClr val="000000"/>
                </a:solidFill>
                <a:highlight>
                  <a:srgbClr val="fffffe"/>
                </a:highlight>
                <a:latin typeface="Times New Roman"/>
              </a:rPr>
              <a:t>– </a:t>
            </a:r>
            <a:r>
              <a:rPr b="1" lang="ru-RU" sz="2400" spc="-1" strike="noStrike">
                <a:solidFill>
                  <a:srgbClr val="002060"/>
                </a:solidFill>
                <a:highlight>
                  <a:srgbClr val="fffffe"/>
                </a:highlight>
                <a:latin typeface="Times New Roman"/>
              </a:rPr>
              <a:t>1624 </a:t>
            </a:r>
            <a:r>
              <a:rPr b="1" lang="ru-RU" sz="2000" spc="-1" strike="noStrike">
                <a:solidFill>
                  <a:srgbClr val="002060"/>
                </a:solidFill>
                <a:highlight>
                  <a:srgbClr val="fffffe"/>
                </a:highlight>
                <a:latin typeface="Times New Roman"/>
              </a:rPr>
              <a:t>чел.:</a:t>
            </a:r>
            <a:endParaRPr b="0" lang="ru-RU" sz="20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84"/>
                </a:solidFill>
                <a:highlight>
                  <a:srgbClr val="fffffe"/>
                </a:highlight>
                <a:latin typeface="Times New Roman"/>
              </a:rPr>
              <a:t>ЕГЭ – 1617</a:t>
            </a:r>
            <a:endParaRPr b="0" lang="ru-RU" sz="20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84"/>
                </a:solidFill>
                <a:highlight>
                  <a:srgbClr val="fffffe"/>
                </a:highlight>
                <a:latin typeface="Times New Roman"/>
                <a:ea typeface="Times New Roman"/>
              </a:rPr>
              <a:t>ГВЭ – 7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680000" y="4068000"/>
            <a:ext cx="4133520" cy="1433520"/>
          </a:xfrm>
          <a:prstGeom prst="rect">
            <a:avLst/>
          </a:prstGeom>
          <a:solidFill>
            <a:srgbClr val="f2f2f2"/>
          </a:solidFill>
          <a:ln w="0">
            <a:solidFill>
              <a:srgbClr val="3465a4"/>
            </a:solidFill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Организация  ГИА-11:</a:t>
            </a:r>
            <a:endParaRPr b="0" lang="ru-RU" sz="14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член ГЭК – 99;</a:t>
            </a:r>
            <a:endParaRPr b="0" lang="ru-RU" sz="14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руководители ППЭ – 53;</a:t>
            </a:r>
            <a:endParaRPr b="0" lang="ru-RU" sz="14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организаторы  - 855;</a:t>
            </a:r>
            <a:endParaRPr b="0" lang="ru-RU" sz="14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технические специалисты – 98;</a:t>
            </a:r>
            <a:endParaRPr b="0" lang="ru-RU" sz="14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ассистент ГВЭ – 1.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680000" y="2304000"/>
            <a:ext cx="4133520" cy="1458360"/>
          </a:xfrm>
          <a:prstGeom prst="rect">
            <a:avLst/>
          </a:prstGeom>
          <a:solidFill>
            <a:srgbClr val="ffffff"/>
          </a:solidFill>
          <a:ln w="0">
            <a:solidFill>
              <a:srgbClr val="3465a4"/>
            </a:solidFill>
          </a:ln>
        </p:spPr>
        <p:txBody>
          <a:bodyPr numCol="1" spcCol="0" lIns="90000" rIns="90000" tIns="45000" bIns="45000" anchor="b">
            <a:noAutofit/>
          </a:bodyPr>
          <a:p>
            <a:pPr marL="432000" indent="-32400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Общее количество участников ГИА-9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–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3542 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чел.:</a:t>
            </a:r>
            <a:endParaRPr b="0" lang="ru-RU" sz="20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highlight>
                  <a:srgbClr val="fffffe"/>
                </a:highlight>
                <a:latin typeface="Times New Roman"/>
                <a:ea typeface="Times New Roman"/>
              </a:rPr>
              <a:t>ОГЭ — 3339</a:t>
            </a:r>
            <a:endParaRPr b="0" lang="ru-RU" sz="20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highlight>
                  <a:srgbClr val="fffffe"/>
                </a:highlight>
                <a:latin typeface="Times New Roman"/>
                <a:ea typeface="Times New Roman"/>
              </a:rPr>
              <a:t>ГВЭ - 203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540000" y="4102560"/>
            <a:ext cx="3773520" cy="1398960"/>
          </a:xfrm>
          <a:prstGeom prst="rect">
            <a:avLst/>
          </a:prstGeom>
          <a:solidFill>
            <a:srgbClr val="f2f2f2"/>
          </a:solidFill>
          <a:ln w="0">
            <a:solidFill>
              <a:srgbClr val="3465a4"/>
            </a:solidFill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Организация  ГИА-9:</a:t>
            </a:r>
            <a:endParaRPr b="0" lang="ru-RU" sz="14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члены ГЭК – 100;</a:t>
            </a:r>
            <a:endParaRPr b="0" lang="ru-RU" sz="14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руководители ППЭ – 81;</a:t>
            </a:r>
            <a:endParaRPr b="0" lang="ru-RU" sz="14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организаторы  - 1126;</a:t>
            </a:r>
            <a:endParaRPr b="0" lang="ru-RU" sz="14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технические специалисты – 107;</a:t>
            </a:r>
            <a:endParaRPr b="0" lang="ru-RU" sz="14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ассистент ГВЭ – 4.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88" name="TextBox 6"/>
          <p:cNvSpPr/>
          <p:nvPr/>
        </p:nvSpPr>
        <p:spPr>
          <a:xfrm>
            <a:off x="540000" y="5900040"/>
            <a:ext cx="8273520" cy="36396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Члены предметных комиссий: ГИА-9 – 163 человек, ГИА-11 - 144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2"/>
          <a:stretch/>
        </p:blipFill>
        <p:spPr>
          <a:xfrm>
            <a:off x="6660000" y="63000"/>
            <a:ext cx="2477520" cy="2270520"/>
          </a:xfrm>
          <a:prstGeom prst="rect">
            <a:avLst/>
          </a:prstGeom>
          <a:ln w="0">
            <a:noFill/>
          </a:ln>
        </p:spPr>
      </p:pic>
      <p:sp>
        <p:nvSpPr>
          <p:cNvPr id="190" name="TextBox 16"/>
          <p:cNvSpPr/>
          <p:nvPr/>
        </p:nvSpPr>
        <p:spPr>
          <a:xfrm>
            <a:off x="1184040" y="322920"/>
            <a:ext cx="601128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ОБЩИЕ </a:t>
            </a:r>
            <a:endParaRPr b="0" lang="ru-RU" sz="2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СТАТИСТИЧЕСКИЕ ДАННЫЕ</a:t>
            </a:r>
            <a:endParaRPr b="0" lang="ru-RU" sz="2800" spc="-1" strike="noStrike">
              <a:latin typeface="XO Oriel"/>
            </a:endParaRPr>
          </a:p>
        </p:txBody>
      </p:sp>
    </p:spTree>
  </p:cSld>
  <p:transition>
    <p:fade thruBlk="true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Box 50"/>
          <p:cNvSpPr/>
          <p:nvPr/>
        </p:nvSpPr>
        <p:spPr>
          <a:xfrm>
            <a:off x="1188720" y="455400"/>
            <a:ext cx="67561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ОБУЧЕНИЕ</a:t>
            </a:r>
            <a:endParaRPr b="0" lang="ru-RU" sz="2800" spc="-1" strike="noStrike">
              <a:latin typeface="XO Oriel"/>
            </a:endParaRPr>
          </a:p>
        </p:txBody>
      </p:sp>
      <p:pic>
        <p:nvPicPr>
          <p:cNvPr id="192" name="Picture 35" descr=""/>
          <p:cNvPicPr/>
          <p:nvPr/>
        </p:nvPicPr>
        <p:blipFill>
          <a:blip r:embed="rId1"/>
          <a:stretch/>
        </p:blipFill>
        <p:spPr>
          <a:xfrm>
            <a:off x="538920" y="362160"/>
            <a:ext cx="640440" cy="841680"/>
          </a:xfrm>
          <a:prstGeom prst="rect">
            <a:avLst/>
          </a:prstGeom>
          <a:ln w="0">
            <a:noFill/>
          </a:ln>
        </p:spPr>
      </p:pic>
      <p:sp>
        <p:nvSpPr>
          <p:cNvPr id="193" name="Прямоугольник 11"/>
          <p:cNvSpPr/>
          <p:nvPr/>
        </p:nvSpPr>
        <p:spPr>
          <a:xfrm>
            <a:off x="84960" y="2818440"/>
            <a:ext cx="6354000" cy="112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Прямоугольник 16"/>
          <p:cNvSpPr/>
          <p:nvPr/>
        </p:nvSpPr>
        <p:spPr>
          <a:xfrm>
            <a:off x="84960" y="3948480"/>
            <a:ext cx="3843360" cy="1033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Готовность технических специалистов к проведению </a:t>
            </a:r>
            <a:endParaRPr b="0" lang="ru-RU" sz="16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ЕГЭ в 2024 году — 4,5 (от 0 до 5)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195" name="Рисунок 17" descr=""/>
          <p:cNvPicPr/>
          <p:nvPr/>
        </p:nvPicPr>
        <p:blipFill>
          <a:blip r:embed="rId2"/>
          <a:stretch/>
        </p:blipFill>
        <p:spPr>
          <a:xfrm>
            <a:off x="84960" y="1284120"/>
            <a:ext cx="3843360" cy="2466720"/>
          </a:xfrm>
          <a:prstGeom prst="rect">
            <a:avLst/>
          </a:prstGeom>
          <a:ln w="0">
            <a:noFill/>
          </a:ln>
        </p:spPr>
      </p:pic>
      <p:sp>
        <p:nvSpPr>
          <p:cNvPr id="196" name="Прямоугольник 20"/>
          <p:cNvSpPr/>
          <p:nvPr/>
        </p:nvSpPr>
        <p:spPr>
          <a:xfrm rot="7800">
            <a:off x="1440" y="5610600"/>
            <a:ext cx="3926520" cy="11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Сайт КГАУ ДПО «Камчатский ИРО» </a:t>
            </a:r>
            <a:r>
              <a:rPr b="1" lang="ru-RU" sz="1800" spc="-1" strike="noStrike"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imes New Roman"/>
                <a:ea typeface="DejaVu Sans"/>
              </a:rPr>
              <a:t>https://kamchatkairo.ru/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раздел «Методическая деятельность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97" name="Прямоугольник 21"/>
          <p:cNvSpPr/>
          <p:nvPr/>
        </p:nvSpPr>
        <p:spPr>
          <a:xfrm>
            <a:off x="4021560" y="5601600"/>
            <a:ext cx="500832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Сайт государственной итоговой аттестации выпускников Камчатского края </a:t>
            </a:r>
            <a:r>
              <a:rPr b="1" lang="ru-RU" sz="1800" spc="-1" strike="noStrike"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imes New Roman"/>
                <a:ea typeface="DejaVu Sans"/>
              </a:rPr>
              <a:t>https://</a:t>
            </a:r>
            <a:r>
              <a:rPr b="1" lang="en-US" sz="1800" spc="-1" strike="noStrike"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imes New Roman"/>
                <a:ea typeface="DejaVu Sans"/>
              </a:rPr>
              <a:t>www</a:t>
            </a:r>
            <a:r>
              <a:rPr b="1" lang="ru-RU" sz="1800" spc="-1" strike="noStrike"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imes New Roman"/>
                <a:ea typeface="DejaVu Sans"/>
              </a:rPr>
              <a:t>.</a:t>
            </a:r>
            <a:r>
              <a:rPr b="1" lang="en-US" sz="1800" spc="-1" strike="noStrike"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imes New Roman"/>
                <a:ea typeface="DejaVu Sans"/>
              </a:rPr>
              <a:t>gia41</a:t>
            </a:r>
            <a:r>
              <a:rPr b="1" lang="ru-RU" sz="1800" spc="-1" strike="noStrike"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imes New Roman"/>
                <a:ea typeface="DejaVu Sans"/>
              </a:rPr>
              <a:t>.</a:t>
            </a:r>
            <a:r>
              <a:rPr b="1" lang="en-US" sz="1800" spc="-1" strike="noStrike" u="sng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imes New Roman"/>
                <a:ea typeface="DejaVu Sans"/>
              </a:rPr>
              <a:t>ru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раздел «Методические материалы»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98" name="Прямоугольник 1"/>
          <p:cNvSpPr/>
          <p:nvPr/>
        </p:nvSpPr>
        <p:spPr>
          <a:xfrm>
            <a:off x="4170960" y="105840"/>
            <a:ext cx="4858920" cy="44866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00000"/>
              </a:lnSpc>
              <a:buClr>
                <a:srgbClr val="16165d"/>
              </a:buClr>
              <a:buFont typeface="Wingdings" charset="2"/>
              <a:buChar char=""/>
            </a:pPr>
            <a:r>
              <a:rPr b="1" lang="ru-RU" sz="1500" spc="-1" strike="noStrike">
                <a:solidFill>
                  <a:srgbClr val="16165d"/>
                </a:solidFill>
                <a:latin typeface="Times New Roman"/>
                <a:ea typeface="DejaVu Sans"/>
              </a:rPr>
              <a:t>Курсы повышения квалификации для членов предметных комиссий</a:t>
            </a:r>
            <a:endParaRPr b="0" lang="ru-RU" sz="15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16165d"/>
                </a:solidFill>
                <a:latin typeface="Times New Roman"/>
                <a:ea typeface="DejaVu Sans"/>
              </a:rPr>
              <a:t>     </a:t>
            </a:r>
            <a:r>
              <a:rPr b="1" lang="ru-RU" sz="1600" spc="-1" strike="noStrike">
                <a:solidFill>
                  <a:srgbClr val="16165d"/>
                </a:solidFill>
                <a:latin typeface="Times New Roman"/>
                <a:ea typeface="DejaVu Sans"/>
              </a:rPr>
              <a:t>320 эксперта</a:t>
            </a:r>
            <a:r>
              <a:rPr b="1" lang="ru-RU" sz="1500" spc="-1" strike="noStrike">
                <a:solidFill>
                  <a:srgbClr val="16165d"/>
                </a:solidFill>
                <a:latin typeface="Times New Roman"/>
                <a:ea typeface="DejaVu Sans"/>
              </a:rPr>
              <a:t>;</a:t>
            </a:r>
            <a:endParaRPr b="0" lang="ru-RU" sz="15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5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buClr>
                <a:srgbClr val="16165d"/>
              </a:buClr>
              <a:buFont typeface="Wingdings" charset="2"/>
              <a:buChar char=""/>
            </a:pPr>
            <a:r>
              <a:rPr b="1" lang="ru-RU" sz="1500" spc="-1" strike="noStrike">
                <a:solidFill>
                  <a:srgbClr val="16165d"/>
                </a:solidFill>
                <a:latin typeface="Times New Roman"/>
                <a:ea typeface="DejaVu Sans"/>
              </a:rPr>
              <a:t>Обучающие семинары/вебинары для экспертов ИС(И)-11: 68 </a:t>
            </a:r>
            <a:r>
              <a:rPr b="1" lang="ru-RU" sz="1600" spc="-1" strike="noStrike">
                <a:solidFill>
                  <a:srgbClr val="16165d"/>
                </a:solidFill>
                <a:latin typeface="Times New Roman"/>
                <a:ea typeface="DejaVu Sans"/>
              </a:rPr>
              <a:t>эксперта</a:t>
            </a:r>
            <a:r>
              <a:rPr b="1" lang="ru-RU" sz="1500" spc="-1" strike="noStrike">
                <a:solidFill>
                  <a:srgbClr val="16165d"/>
                </a:solidFill>
                <a:latin typeface="Times New Roman"/>
                <a:ea typeface="DejaVu Sans"/>
              </a:rPr>
              <a:t>;</a:t>
            </a:r>
            <a:endParaRPr b="0" lang="ru-RU" sz="15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5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buClr>
                <a:srgbClr val="16165d"/>
              </a:buClr>
              <a:buFont typeface="Wingdings" charset="2"/>
              <a:buChar char=""/>
            </a:pPr>
            <a:r>
              <a:rPr b="1" lang="ru-RU" sz="1500" spc="-1" strike="noStrike">
                <a:solidFill>
                  <a:srgbClr val="16165d"/>
                </a:solidFill>
                <a:latin typeface="Times New Roman"/>
                <a:ea typeface="DejaVu Sans"/>
              </a:rPr>
              <a:t>Инструктивные семинары для руководителей пунктов проведения экзаменов, членов ГЭК, технических специалистов – 252 человека;</a:t>
            </a:r>
            <a:endParaRPr b="0" lang="ru-RU" sz="15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500" spc="-1" strike="noStrike">
                <a:solidFill>
                  <a:srgbClr val="16165d"/>
                </a:solidFill>
                <a:latin typeface="Times New Roman"/>
                <a:ea typeface="DejaVu Sans"/>
              </a:rPr>
              <a:t>       </a:t>
            </a:r>
            <a:endParaRPr b="0" lang="ru-RU" sz="15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buClr>
                <a:srgbClr val="16165d"/>
              </a:buClr>
              <a:buFont typeface="Wingdings" charset="2"/>
              <a:buChar char=""/>
            </a:pPr>
            <a:r>
              <a:rPr b="1" lang="ru-RU" sz="1500" spc="-1" strike="noStrike">
                <a:solidFill>
                  <a:srgbClr val="16165d"/>
                </a:solidFill>
                <a:latin typeface="Times New Roman"/>
                <a:ea typeface="DejaVu Sans"/>
              </a:rPr>
              <a:t>Информационно-практические  семинары для подготовки общественных наблюдателей</a:t>
            </a:r>
            <a:endParaRPr b="0" lang="ru-RU" sz="15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16165d"/>
                </a:solidFill>
                <a:latin typeface="Times New Roman"/>
                <a:ea typeface="DejaVu Sans"/>
              </a:rPr>
              <a:t>      </a:t>
            </a:r>
            <a:r>
              <a:rPr b="1" lang="ru-RU" sz="1600" spc="-1" strike="noStrike">
                <a:solidFill>
                  <a:srgbClr val="16165d"/>
                </a:solidFill>
                <a:latin typeface="Times New Roman"/>
                <a:ea typeface="DejaVu Sans"/>
              </a:rPr>
              <a:t>162 человека</a:t>
            </a:r>
            <a:r>
              <a:rPr b="1" lang="ru-RU" sz="1500" spc="-1" strike="noStrike">
                <a:solidFill>
                  <a:srgbClr val="16165d"/>
                </a:solidFill>
                <a:latin typeface="Times New Roman"/>
                <a:ea typeface="DejaVu Sans"/>
              </a:rPr>
              <a:t>;</a:t>
            </a:r>
            <a:endParaRPr b="0" lang="ru-RU" sz="15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500" spc="-1" strike="noStrike">
              <a:latin typeface="XO Oriel"/>
            </a:endParaRPr>
          </a:p>
          <a:p>
            <a:pPr marL="285840" indent="-285840" algn="just">
              <a:lnSpc>
                <a:spcPct val="100000"/>
              </a:lnSpc>
              <a:buClr>
                <a:srgbClr val="16165d"/>
              </a:buClr>
              <a:buFont typeface="Wingdings" charset="2"/>
              <a:buChar char=""/>
            </a:pPr>
            <a:r>
              <a:rPr b="1" lang="ru-RU" sz="1500" spc="-1" strike="noStrike">
                <a:solidFill>
                  <a:srgbClr val="16165d"/>
                </a:solidFill>
                <a:latin typeface="Times New Roman"/>
                <a:ea typeface="DejaVu Sans"/>
              </a:rPr>
              <a:t>Организационно-технологическое сопровождение обучения лиц, задействованных при проведении ГИА-11, на учебной платформе edu.rustest.ru</a:t>
            </a:r>
            <a:endParaRPr b="0" lang="ru-RU" sz="15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16165d"/>
                </a:solidFill>
                <a:latin typeface="Times New Roman"/>
                <a:ea typeface="DejaVu Sans"/>
              </a:rPr>
              <a:t>      </a:t>
            </a:r>
            <a:r>
              <a:rPr b="1" lang="ru-RU" sz="1600" spc="-1" strike="noStrike">
                <a:solidFill>
                  <a:srgbClr val="16165d"/>
                </a:solidFill>
                <a:latin typeface="Times New Roman"/>
                <a:ea typeface="DejaVu Sans"/>
              </a:rPr>
              <a:t>1105 человек.</a:t>
            </a:r>
            <a:endParaRPr b="0" lang="ru-RU" sz="1600" spc="-1" strike="noStrike">
              <a:latin typeface="XO Oriel"/>
            </a:endParaRPr>
          </a:p>
        </p:txBody>
      </p:sp>
    </p:spTree>
  </p:cSld>
  <p:transition>
    <p:fade thruBlk="true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Box 50"/>
          <p:cNvSpPr/>
          <p:nvPr/>
        </p:nvSpPr>
        <p:spPr>
          <a:xfrm>
            <a:off x="1188720" y="455400"/>
            <a:ext cx="67561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ОБЩЕСТВЕННОЕ НАБЛЮДЕНИЕ</a:t>
            </a:r>
            <a:endParaRPr b="0" lang="ru-RU" sz="2800" spc="-1" strike="noStrike">
              <a:latin typeface="XO Oriel"/>
            </a:endParaRPr>
          </a:p>
        </p:txBody>
      </p:sp>
      <p:pic>
        <p:nvPicPr>
          <p:cNvPr id="200" name="Picture 35" descr=""/>
          <p:cNvPicPr/>
          <p:nvPr/>
        </p:nvPicPr>
        <p:blipFill>
          <a:blip r:embed="rId1"/>
          <a:stretch/>
        </p:blipFill>
        <p:spPr>
          <a:xfrm>
            <a:off x="538920" y="362160"/>
            <a:ext cx="640440" cy="841680"/>
          </a:xfrm>
          <a:prstGeom prst="rect">
            <a:avLst/>
          </a:prstGeom>
          <a:ln w="0">
            <a:noFill/>
          </a:ln>
        </p:spPr>
      </p:pic>
      <p:sp>
        <p:nvSpPr>
          <p:cNvPr id="201" name="Прямоугольник 11"/>
          <p:cNvSpPr/>
          <p:nvPr/>
        </p:nvSpPr>
        <p:spPr>
          <a:xfrm>
            <a:off x="84960" y="2818440"/>
            <a:ext cx="6354000" cy="112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2" name="Рисунок 3" descr=""/>
          <p:cNvPicPr/>
          <p:nvPr/>
        </p:nvPicPr>
        <p:blipFill>
          <a:blip r:embed="rId2"/>
          <a:stretch/>
        </p:blipFill>
        <p:spPr>
          <a:xfrm>
            <a:off x="341280" y="3746160"/>
            <a:ext cx="4931640" cy="2113200"/>
          </a:xfrm>
          <a:prstGeom prst="rect">
            <a:avLst/>
          </a:prstGeom>
          <a:ln w="0">
            <a:noFill/>
          </a:ln>
        </p:spPr>
      </p:pic>
      <p:sp>
        <p:nvSpPr>
          <p:cNvPr id="203" name="TextBox 4"/>
          <p:cNvSpPr/>
          <p:nvPr/>
        </p:nvSpPr>
        <p:spPr>
          <a:xfrm>
            <a:off x="511200" y="1656360"/>
            <a:ext cx="79711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Общественное наблюдение – волонтёрская деятельность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04" name="TextBox 5"/>
          <p:cNvSpPr/>
          <p:nvPr/>
        </p:nvSpPr>
        <p:spPr>
          <a:xfrm>
            <a:off x="180720" y="2339640"/>
            <a:ext cx="8550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ahoma"/>
                <a:ea typeface="Tahoma"/>
              </a:rPr>
              <a:t>В целях поощрения общественных наблюдателей их деятельность с 2024 года подключена к проекту Минцифры Камчатского края КАМбалл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205" name="Рисунок 9" descr=""/>
          <p:cNvPicPr/>
          <p:nvPr/>
        </p:nvPicPr>
        <p:blipFill>
          <a:blip r:embed="rId3"/>
          <a:stretch/>
        </p:blipFill>
        <p:spPr>
          <a:xfrm>
            <a:off x="5538240" y="3735360"/>
            <a:ext cx="3350520" cy="2113200"/>
          </a:xfrm>
          <a:prstGeom prst="rect">
            <a:avLst/>
          </a:prstGeom>
          <a:ln w="0">
            <a:noFill/>
          </a:ln>
        </p:spPr>
      </p:pic>
      <p:sp>
        <p:nvSpPr>
          <p:cNvPr id="206" name="TextBox 12"/>
          <p:cNvSpPr/>
          <p:nvPr/>
        </p:nvSpPr>
        <p:spPr>
          <a:xfrm>
            <a:off x="341280" y="5975640"/>
            <a:ext cx="86518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400 БАЛЛОВ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 1 ДЕНЬ ОБЩЕСТВЕННОГО НАБЛЮДЕНИЯ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207" name="" descr=""/>
          <p:cNvPicPr/>
          <p:nvPr/>
        </p:nvPicPr>
        <p:blipFill>
          <a:blip r:embed="rId4"/>
          <a:stretch/>
        </p:blipFill>
        <p:spPr>
          <a:xfrm>
            <a:off x="7560000" y="180000"/>
            <a:ext cx="1402560" cy="1402560"/>
          </a:xfrm>
          <a:prstGeom prst="rect">
            <a:avLst/>
          </a:prstGeom>
          <a:ln w="0">
            <a:noFill/>
          </a:ln>
        </p:spPr>
      </p:pic>
    </p:spTree>
  </p:cSld>
  <p:transition>
    <p:fade thruBlk="true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Box 15"/>
          <p:cNvSpPr/>
          <p:nvPr/>
        </p:nvSpPr>
        <p:spPr>
          <a:xfrm>
            <a:off x="1170000" y="180000"/>
            <a:ext cx="77112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ТРЕНИРОВОЧНЫЕ МЕРОПРИЯТИЯ 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2025</a:t>
            </a:r>
            <a:endParaRPr b="0" lang="ru-RU" sz="2800" spc="-1" strike="noStrike">
              <a:latin typeface="XO Oriel"/>
            </a:endParaRPr>
          </a:p>
        </p:txBody>
      </p:sp>
      <p:pic>
        <p:nvPicPr>
          <p:cNvPr id="209" name="Picture 5" descr=""/>
          <p:cNvPicPr/>
          <p:nvPr/>
        </p:nvPicPr>
        <p:blipFill>
          <a:blip r:embed="rId1"/>
          <a:stretch/>
        </p:blipFill>
        <p:spPr>
          <a:xfrm>
            <a:off x="520200" y="51120"/>
            <a:ext cx="640440" cy="841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10" name="Таблица 2"/>
          <p:cNvGraphicFramePr/>
          <p:nvPr/>
        </p:nvGraphicFramePr>
        <p:xfrm>
          <a:off x="227880" y="1041840"/>
          <a:ext cx="8783280" cy="2744280"/>
        </p:xfrm>
        <a:graphic>
          <a:graphicData uri="http://schemas.openxmlformats.org/drawingml/2006/table">
            <a:tbl>
              <a:tblPr/>
              <a:tblGrid>
                <a:gridCol w="1176480"/>
                <a:gridCol w="1380600"/>
                <a:gridCol w="1892160"/>
                <a:gridCol w="1343160"/>
                <a:gridCol w="1294560"/>
                <a:gridCol w="1696680"/>
              </a:tblGrid>
              <a:tr h="5198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Дата проведения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200" spc="-1" strike="sng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Применяемые технологии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ППЭ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Информация об участниках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Учебный предмет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19840">
                <a:tc rowSpan="2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05.03.2025</a:t>
                      </a:r>
                      <a:endParaRPr b="0" lang="ru-RU" sz="12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(среда)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Всероссийский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Технология передачи ЭМ по сети «Интернет», печати, сканирования  ЭМ в аудиториях ППЭ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 аудитории ППЭ основного и досрочного периода ЕГЭ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 участниками (по решению ОИВ)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Биология, Английский язык П, английский язык У, информатика в компьютерной форме (КЕГЭ)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9492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Тестирование системы видеонаблюдения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Аудитории ППЭ 009 (КГАУ КЦИОКО)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latin typeface="Times New Roman"/>
                        </a:rPr>
                        <a:t>Без участников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t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801360">
                <a:tc rowSpan="2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14.05.2025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(среда)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Всероссийский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Технология передачи полного комплекта ЭМ по сети «Интернет», печати и сканирования  ЭМ в аудиториях ППЭ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 аудитории ППЭ основного периода ЕГЭ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 участниками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 lIns="90000" rIns="90000" anchor="ctr">
                      <a:noAutofit/>
                    </a:bodyPr>
                    <a:p>
                      <a:pPr marL="216000" indent="-216000"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Русский язык, английский язык У, информатика в компьютерной форме (КЕГЭ)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868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Тестирование системы видеонаблюдения</a:t>
                      </a:r>
                      <a:endParaRPr b="0" lang="ru-RU" sz="1200" spc="-1" strike="noStrike">
                        <a:latin typeface="XO Oriel"/>
                      </a:endParaRPr>
                    </a:p>
                  </a:txBody>
                  <a:tcPr anchor="ctr"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211" name="Прямоугольник 7"/>
          <p:cNvSpPr/>
          <p:nvPr/>
        </p:nvSpPr>
        <p:spPr>
          <a:xfrm>
            <a:off x="216000" y="4536000"/>
            <a:ext cx="877464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Письмо Управления организации и проведения государственной итоговой аттестации от 16.10.2024 №10-707 «О проведении всероссийских тренировочных мероприятий»;</a:t>
            </a: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Региональные тренировочные мероприятия – сроки будут определены дополнительно.</a:t>
            </a:r>
            <a:endParaRPr b="0" lang="ru-RU" sz="1400" spc="-1" strike="noStrike">
              <a:latin typeface="XO Oriel"/>
            </a:endParaRPr>
          </a:p>
        </p:txBody>
      </p:sp>
    </p:spTree>
  </p:cSld>
  <p:transition>
    <p:fade thruBlk="true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35" descr=""/>
          <p:cNvPicPr/>
          <p:nvPr/>
        </p:nvPicPr>
        <p:blipFill>
          <a:blip r:embed="rId1"/>
          <a:stretch/>
        </p:blipFill>
        <p:spPr>
          <a:xfrm>
            <a:off x="529560" y="91440"/>
            <a:ext cx="640440" cy="841680"/>
          </a:xfrm>
          <a:prstGeom prst="rect">
            <a:avLst/>
          </a:prstGeom>
          <a:ln w="0">
            <a:noFill/>
          </a:ln>
        </p:spPr>
      </p:pic>
      <p:sp>
        <p:nvSpPr>
          <p:cNvPr id="213" name="Прямоугольник 1"/>
          <p:cNvSpPr/>
          <p:nvPr/>
        </p:nvSpPr>
        <p:spPr>
          <a:xfrm>
            <a:off x="1213920" y="241200"/>
            <a:ext cx="65224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ИНФОРМАЦИОННОЕ ОСВЕЩЕНИЕ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214" name="Прямоугольник 2"/>
          <p:cNvSpPr/>
          <p:nvPr/>
        </p:nvSpPr>
        <p:spPr>
          <a:xfrm>
            <a:off x="1179360" y="755640"/>
            <a:ext cx="7470360" cy="175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7000"/>
              </a:lnSpc>
              <a:spcAft>
                <a:spcPts val="799"/>
              </a:spcAft>
              <a:buNone/>
            </a:pPr>
            <a:r>
              <a:rPr b="1" lang="ru-RU" sz="2400" spc="-1" strike="noStrike">
                <a:solidFill>
                  <a:srgbClr val="16165d"/>
                </a:solidFill>
                <a:latin typeface="Times New Roman"/>
                <a:ea typeface="Times New Roman"/>
              </a:rPr>
              <a:t>В РЕЙТИНГЕ РОСОБРНАДЗОРА ПО ИНФОРМАЦИОННОМУ  ОСВЕЩЕНИЮ ЕГЭ КАМЧАТСКИЙ КРАЙ 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  <a:buNone/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100 ИЗ 100 БАЛЛОВ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15" name="TextBox 11"/>
          <p:cNvSpPr/>
          <p:nvPr/>
        </p:nvSpPr>
        <p:spPr>
          <a:xfrm>
            <a:off x="1671480" y="2836800"/>
            <a:ext cx="6895440" cy="36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Акция «Сдаем вместе. День сдачи ЕГЭ родителями»: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более 300 родителей приняли участие в  ЕГЭ по русскому языку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Акция «ЕГЭ – это ПРО 100!»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Проект по продвижению экзаменационной кампании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«Курс на ЕГЭ»: охват около 11 000 человек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Аккредитовано 14 представителей региональных средств массовой информации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216" name="Рисунок 4" descr=""/>
          <p:cNvPicPr/>
          <p:nvPr/>
        </p:nvPicPr>
        <p:blipFill>
          <a:blip r:embed="rId2"/>
          <a:stretch/>
        </p:blipFill>
        <p:spPr>
          <a:xfrm>
            <a:off x="119520" y="3800880"/>
            <a:ext cx="1460160" cy="648000"/>
          </a:xfrm>
          <a:prstGeom prst="rect">
            <a:avLst/>
          </a:prstGeom>
          <a:ln w="0">
            <a:noFill/>
          </a:ln>
        </p:spPr>
      </p:pic>
      <p:pic>
        <p:nvPicPr>
          <p:cNvPr id="217" name="Рисунок 6" descr=""/>
          <p:cNvPicPr/>
          <p:nvPr/>
        </p:nvPicPr>
        <p:blipFill>
          <a:blip r:embed="rId3"/>
          <a:stretch/>
        </p:blipFill>
        <p:spPr>
          <a:xfrm>
            <a:off x="130680" y="4784400"/>
            <a:ext cx="1438200" cy="607680"/>
          </a:xfrm>
          <a:prstGeom prst="rect">
            <a:avLst/>
          </a:prstGeom>
          <a:ln w="0">
            <a:noFill/>
          </a:ln>
        </p:spPr>
      </p:pic>
      <p:pic>
        <p:nvPicPr>
          <p:cNvPr id="218" name="Рисунок 12" descr=""/>
          <p:cNvPicPr/>
          <p:nvPr/>
        </p:nvPicPr>
        <p:blipFill>
          <a:blip r:embed="rId4"/>
          <a:stretch/>
        </p:blipFill>
        <p:spPr>
          <a:xfrm>
            <a:off x="119520" y="2181600"/>
            <a:ext cx="1460160" cy="1330200"/>
          </a:xfrm>
          <a:prstGeom prst="rect">
            <a:avLst/>
          </a:prstGeom>
          <a:ln w="0">
            <a:noFill/>
          </a:ln>
        </p:spPr>
      </p:pic>
      <p:pic>
        <p:nvPicPr>
          <p:cNvPr id="219" name="Рисунок 13" descr=""/>
          <p:cNvPicPr/>
          <p:nvPr/>
        </p:nvPicPr>
        <p:blipFill>
          <a:blip r:embed="rId5"/>
          <a:stretch/>
        </p:blipFill>
        <p:spPr>
          <a:xfrm>
            <a:off x="141480" y="5692320"/>
            <a:ext cx="1438200" cy="894600"/>
          </a:xfrm>
          <a:prstGeom prst="rect">
            <a:avLst/>
          </a:prstGeom>
          <a:ln w="0">
            <a:noFill/>
          </a:ln>
        </p:spPr>
      </p:pic>
    </p:spTree>
  </p:cSld>
  <p:transition>
    <p:fade thruBlk="true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cloud_skipper</Template>
  <TotalTime>6216</TotalTime>
  <Application>Редактор_презентаций/2.2.0.0$Linux_X86_64 LibreOffice_project/</Application>
  <AppVersion>15.0000</AppVersion>
  <Words>3557</Words>
  <Paragraphs>596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2023-12-07T21:53:27Z</dcterms:created>
  <dc:creator>Михайлова Екатерина Дмитриевна</dc:creator>
  <dc:description/>
  <dc:language>ru-RU</dc:language>
  <cp:lastModifiedBy/>
  <cp:lastPrinted>2023-12-11T01:30:29Z</cp:lastPrinted>
  <dcterms:modified xsi:type="dcterms:W3CDTF">2024-12-13T21:01:02Z</dcterms:modified>
  <cp:revision>226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36</vt:i4>
  </property>
</Properties>
</file>