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9316433517833024"/>
          <c:y val="7.4757002278524831E-2"/>
          <c:w val="0.41706927818391937"/>
          <c:h val="0.81948312529616563"/>
        </c:manualLayout>
      </c:layout>
      <c:radarChart>
        <c:radarStyle val="fill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01.10.2024</c:v>
                </c:pt>
              </c:strCache>
            </c:strRef>
          </c:tx>
          <c:spPr>
            <a:solidFill>
              <a:srgbClr val="54849A">
                <a:lumMod val="7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dLbl>
              <c:idx val="0"/>
              <c:layout>
                <c:manualLayout>
                  <c:x val="-6.8801981924542024E-3"/>
                  <c:y val="4.43716464115361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8DC-480A-A774-54F82C3617DE}"/>
                </c:ext>
              </c:extLst>
            </c:dLbl>
            <c:dLbl>
              <c:idx val="1"/>
              <c:layout>
                <c:manualLayout>
                  <c:x val="4.5718279766325261E-2"/>
                  <c:y val="-0.110734391537394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8DC-480A-A774-54F82C3617DE}"/>
                </c:ext>
              </c:extLst>
            </c:dLbl>
            <c:dLbl>
              <c:idx val="2"/>
              <c:layout>
                <c:manualLayout>
                  <c:x val="7.4762900868030585E-2"/>
                  <c:y val="-1.11803425448540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8DC-480A-A774-54F82C3617DE}"/>
                </c:ext>
              </c:extLst>
            </c:dLbl>
            <c:dLbl>
              <c:idx val="3"/>
              <c:layout>
                <c:manualLayout>
                  <c:x val="6.1245659936898726E-2"/>
                  <c:y val="0.110199519892401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8DC-480A-A774-54F82C3617DE}"/>
                </c:ext>
              </c:extLst>
            </c:dLbl>
            <c:dLbl>
              <c:idx val="4"/>
              <c:layout>
                <c:manualLayout>
                  <c:x val="-8.4392272025064323E-3"/>
                  <c:y val="0.204552225888922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8DC-480A-A774-54F82C3617DE}"/>
                </c:ext>
              </c:extLst>
            </c:dLbl>
            <c:dLbl>
              <c:idx val="5"/>
              <c:layout>
                <c:manualLayout>
                  <c:x val="-9.2627064519774344E-2"/>
                  <c:y val="0.169990402104301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8DC-480A-A774-54F82C3617DE}"/>
                </c:ext>
              </c:extLst>
            </c:dLbl>
            <c:dLbl>
              <c:idx val="6"/>
              <c:layout>
                <c:manualLayout>
                  <c:x val="-0.12634543310011837"/>
                  <c:y val="-1.2087815425300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18DC-480A-A774-54F82C3617DE}"/>
                </c:ext>
              </c:extLst>
            </c:dLbl>
            <c:dLbl>
              <c:idx val="7"/>
              <c:layout>
                <c:manualLayout>
                  <c:x val="-9.5174420262882323E-2"/>
                  <c:y val="-0.184111474628356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8DC-480A-A774-54F82C3617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КИТАЙ</c:v>
                </c:pt>
                <c:pt idx="1">
                  <c:v>ИНДИЯ</c:v>
                </c:pt>
                <c:pt idx="2">
                  <c:v>ИРАН</c:v>
                </c:pt>
                <c:pt idx="3">
                  <c:v>БЕЛАРУСЬ</c:v>
                </c:pt>
                <c:pt idx="4">
                  <c:v>КЫРГЫЗСТАН</c:v>
                </c:pt>
                <c:pt idx="5">
                  <c:v>АРМЕНИЯ</c:v>
                </c:pt>
                <c:pt idx="6">
                  <c:v>УЗБЕКИСТАН</c:v>
                </c:pt>
                <c:pt idx="7">
                  <c:v>ТАДЖИКИСТАН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32</c:v>
                </c:pt>
                <c:pt idx="1">
                  <c:v>15</c:v>
                </c:pt>
                <c:pt idx="2">
                  <c:v>14</c:v>
                </c:pt>
                <c:pt idx="3">
                  <c:v>11</c:v>
                </c:pt>
                <c:pt idx="4">
                  <c:v>7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8DC-480A-A774-54F82C3617D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01.10.2023</c:v>
                </c:pt>
              </c:strCache>
            </c:strRef>
          </c:tx>
          <c:spPr>
            <a:solidFill>
              <a:srgbClr val="B01513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dLbl>
              <c:idx val="0"/>
              <c:layout>
                <c:manualLayout>
                  <c:x val="-1.4901620422603096E-2"/>
                  <c:y val="-3.37841672318051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217-4826-A5DF-6B1CED65E868}"/>
                </c:ext>
              </c:extLst>
            </c:dLbl>
            <c:dLbl>
              <c:idx val="1"/>
              <c:layout>
                <c:manualLayout>
                  <c:x val="8.0883572142080083E-8"/>
                  <c:y val="-2.989536621823672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chemeClr val="lt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5172059578839232E-2"/>
                      <c:h val="4.778786059814272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18DC-480A-A774-54F82C3617DE}"/>
                </c:ext>
              </c:extLst>
            </c:dLbl>
            <c:dLbl>
              <c:idx val="2"/>
              <c:layout>
                <c:manualLayout>
                  <c:x val="3.2450512359408555E-3"/>
                  <c:y val="2.56337590552208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18DC-480A-A774-54F82C3617DE}"/>
                </c:ext>
              </c:extLst>
            </c:dLbl>
            <c:dLbl>
              <c:idx val="3"/>
              <c:layout>
                <c:manualLayout>
                  <c:x val="-1.7194177410695878E-2"/>
                  <c:y val="1.3513666892721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217-4826-A5DF-6B1CED65E868}"/>
                </c:ext>
              </c:extLst>
            </c:dLbl>
            <c:dLbl>
              <c:idx val="4"/>
              <c:layout>
                <c:manualLayout>
                  <c:x val="-2.1391632636335835E-2"/>
                  <c:y val="3.58743519824300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8DC-480A-A774-54F82C3617DE}"/>
                </c:ext>
              </c:extLst>
            </c:dLbl>
            <c:dLbl>
              <c:idx val="5"/>
              <c:layout>
                <c:manualLayout>
                  <c:x val="-2.0156810897985548E-2"/>
                  <c:y val="-8.1046532414439274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18DC-480A-A774-54F82C3617DE}"/>
                </c:ext>
              </c:extLst>
            </c:dLbl>
            <c:dLbl>
              <c:idx val="6"/>
              <c:layout>
                <c:manualLayout>
                  <c:x val="-5.3830772468953944E-2"/>
                  <c:y val="2.56337590552208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18DC-480A-A774-54F82C3617DE}"/>
                </c:ext>
              </c:extLst>
            </c:dLbl>
            <c:dLbl>
              <c:idx val="7"/>
              <c:layout>
                <c:manualLayout>
                  <c:x val="-3.5578950066664672E-2"/>
                  <c:y val="-0.111098834916194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18DC-480A-A774-54F82C3617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КИТАЙ</c:v>
                </c:pt>
                <c:pt idx="1">
                  <c:v>ИНДИЯ</c:v>
                </c:pt>
                <c:pt idx="2">
                  <c:v>ИРАН</c:v>
                </c:pt>
                <c:pt idx="3">
                  <c:v>БЕЛАРУСЬ</c:v>
                </c:pt>
                <c:pt idx="4">
                  <c:v>КЫРГЫЗСТАН</c:v>
                </c:pt>
                <c:pt idx="5">
                  <c:v>АРМЕНИЯ</c:v>
                </c:pt>
                <c:pt idx="6">
                  <c:v>УЗБЕКИСТАН</c:v>
                </c:pt>
                <c:pt idx="7">
                  <c:v>ТАДЖИКИСТАН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13</c:v>
                </c:pt>
                <c:pt idx="1">
                  <c:v>14</c:v>
                </c:pt>
                <c:pt idx="2">
                  <c:v>11</c:v>
                </c:pt>
                <c:pt idx="3">
                  <c:v>7</c:v>
                </c:pt>
                <c:pt idx="4">
                  <c:v>3</c:v>
                </c:pt>
                <c:pt idx="5">
                  <c:v>2</c:v>
                </c:pt>
                <c:pt idx="6">
                  <c:v>5</c:v>
                </c:pt>
                <c:pt idx="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18DC-480A-A774-54F82C3617D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938392815"/>
        <c:axId val="938394479"/>
      </c:radarChart>
      <c:catAx>
        <c:axId val="938392815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38394479"/>
        <c:crosses val="autoZero"/>
        <c:auto val="1"/>
        <c:lblAlgn val="ctr"/>
        <c:lblOffset val="100"/>
        <c:noMultiLvlLbl val="0"/>
      </c:catAx>
      <c:valAx>
        <c:axId val="938394479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383928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6AAC90">
        <a:lumMod val="60000"/>
        <a:lumOff val="40000"/>
      </a:srgbClr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solidFill>
          <a:schemeClr val="accent6">
            <a:lumMod val="20000"/>
            <a:lumOff val="80000"/>
          </a:schemeClr>
        </a:solidFill>
        <a:ln>
          <a:noFill/>
        </a:ln>
        <a:effectLst/>
        <a:sp3d/>
      </c:spPr>
    </c:sideWall>
    <c:backWall>
      <c:thickness val="0"/>
      <c:spPr>
        <a:solidFill>
          <a:schemeClr val="accent6">
            <a:lumMod val="20000"/>
            <a:lumOff val="80000"/>
          </a:schemeClr>
        </a:soli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I квартал</c:v>
                </c:pt>
                <c:pt idx="1">
                  <c:v>II квартал</c:v>
                </c:pt>
                <c:pt idx="2">
                  <c:v>III квартал</c:v>
                </c:pt>
                <c:pt idx="3">
                  <c:v>IV квартал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389</c:v>
                </c:pt>
                <c:pt idx="1">
                  <c:v>405</c:v>
                </c:pt>
                <c:pt idx="2">
                  <c:v>337</c:v>
                </c:pt>
                <c:pt idx="3">
                  <c:v>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61-496E-90B6-C8A463AFD15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 год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p3d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4"/>
                <c:pt idx="0">
                  <c:v>I квартал</c:v>
                </c:pt>
                <c:pt idx="1">
                  <c:v>II квартал</c:v>
                </c:pt>
                <c:pt idx="2">
                  <c:v>III квартал</c:v>
                </c:pt>
                <c:pt idx="3">
                  <c:v>IV квартал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314</c:v>
                </c:pt>
                <c:pt idx="1">
                  <c:v>508</c:v>
                </c:pt>
                <c:pt idx="2">
                  <c:v>313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61-496E-90B6-C8A463AFD15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I квартал</c:v>
                </c:pt>
                <c:pt idx="1">
                  <c:v>II квартал</c:v>
                </c:pt>
                <c:pt idx="2">
                  <c:v>III квартал</c:v>
                </c:pt>
                <c:pt idx="3">
                  <c:v>IV квартал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D161-496E-90B6-C8A463AFD1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59110831"/>
        <c:axId val="559116655"/>
        <c:axId val="0"/>
      </c:bar3DChart>
      <c:catAx>
        <c:axId val="5591108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59116655"/>
        <c:crosses val="autoZero"/>
        <c:auto val="1"/>
        <c:lblAlgn val="ctr"/>
        <c:lblOffset val="100"/>
        <c:noMultiLvlLbl val="0"/>
      </c:catAx>
      <c:valAx>
        <c:axId val="5591166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59110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05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97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52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2070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022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2435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427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845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34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75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74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657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16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3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07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735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855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886A04E-68B0-44AC-A397-DA9AF19B34CE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2B0A3-68A9-467E-9D03-C04AD0AEE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2235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2279"/>
            <a:ext cx="9144000" cy="81172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обращений в разрезе стран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(6 лидирующих позиций)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219200"/>
            <a:ext cx="9144000" cy="530087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857548586"/>
              </p:ext>
            </p:extLst>
          </p:nvPr>
        </p:nvGraphicFramePr>
        <p:xfrm>
          <a:off x="435006" y="984006"/>
          <a:ext cx="11079332" cy="563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5642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63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сертификатов страны происхождения товара, выданных ТПП Камчатского края </a:t>
            </a:r>
            <a:b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 и текущий период 2024 года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395476"/>
              </p:ext>
            </p:extLst>
          </p:nvPr>
        </p:nvGraphicFramePr>
        <p:xfrm>
          <a:off x="408373" y="1509203"/>
          <a:ext cx="11478827" cy="5228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639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</TotalTime>
  <Words>31</Words>
  <Application>Microsoft Office PowerPoint</Application>
  <PresentationFormat>Широкоэкранный</PresentationFormat>
  <Paragraphs>18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Times New Roman</vt:lpstr>
      <vt:lpstr>Wingdings 3</vt:lpstr>
      <vt:lpstr>Ион</vt:lpstr>
      <vt:lpstr>Количество обращений в разрезе стран  (6 лидирующих позиций)</vt:lpstr>
      <vt:lpstr>Количество сертификатов страны происхождения товара, выданных ТПП Камчатского края  в 2023 году и текущий период 2024 года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обращений в разрезе стран  (6 лидирующих позиций)</dc:title>
  <dc:creator>Помощник Президента</dc:creator>
  <cp:lastModifiedBy>Помощник Президента</cp:lastModifiedBy>
  <cp:revision>4</cp:revision>
  <dcterms:created xsi:type="dcterms:W3CDTF">2024-10-10T02:46:09Z</dcterms:created>
  <dcterms:modified xsi:type="dcterms:W3CDTF">2024-10-10T03:14:17Z</dcterms:modified>
</cp:coreProperties>
</file>